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xls" ContentType="application/vnd.ms-exce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image" Target="../media/image13.wmf"/><Relationship Id="rId7" Type="http://schemas.openxmlformats.org/officeDocument/2006/relationships/image" Target="../media/image17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6" Type="http://schemas.openxmlformats.org/officeDocument/2006/relationships/image" Target="../media/image16.wmf"/><Relationship Id="rId11" Type="http://schemas.openxmlformats.org/officeDocument/2006/relationships/image" Target="../media/image21.wmf"/><Relationship Id="rId5" Type="http://schemas.openxmlformats.org/officeDocument/2006/relationships/image" Target="../media/image15.wmf"/><Relationship Id="rId10" Type="http://schemas.openxmlformats.org/officeDocument/2006/relationships/image" Target="../media/image20.wmf"/><Relationship Id="rId4" Type="http://schemas.openxmlformats.org/officeDocument/2006/relationships/image" Target="../media/image14.wmf"/><Relationship Id="rId9" Type="http://schemas.openxmlformats.org/officeDocument/2006/relationships/image" Target="../media/image19.wmf"/></Relationships>
</file>

<file path=ppt/media/image1.jpe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E317F-0346-47DC-999A-004AFEC0FFCB}" type="datetimeFigureOut">
              <a:rPr lang="en-US" smtClean="0"/>
              <a:t>1/22/2011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6D52C-3BF4-4BBB-835F-0CCF8AAE89A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Excel_97-2003_Worksheet1.xls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Office_Excel_97-2003_Worksheet7.xls"/><Relationship Id="rId13" Type="http://schemas.openxmlformats.org/officeDocument/2006/relationships/oleObject" Target="../embeddings/Microsoft_Office_Excel_97-2003_Worksheet12.xls"/><Relationship Id="rId18" Type="http://schemas.openxmlformats.org/officeDocument/2006/relationships/oleObject" Target="../embeddings/Microsoft_Office_Excel_97-2003_Worksheet17.xls"/><Relationship Id="rId26" Type="http://schemas.openxmlformats.org/officeDocument/2006/relationships/oleObject" Target="../embeddings/Microsoft_Office_Excel_97-2003_Worksheet25.xls"/><Relationship Id="rId3" Type="http://schemas.openxmlformats.org/officeDocument/2006/relationships/oleObject" Target="../embeddings/Microsoft_Office_Excel_97-2003_Worksheet2.xls"/><Relationship Id="rId21" Type="http://schemas.openxmlformats.org/officeDocument/2006/relationships/oleObject" Target="../embeddings/Microsoft_Office_Excel_97-2003_Worksheet20.xls"/><Relationship Id="rId7" Type="http://schemas.openxmlformats.org/officeDocument/2006/relationships/oleObject" Target="../embeddings/Microsoft_Office_Excel_97-2003_Worksheet6.xls"/><Relationship Id="rId12" Type="http://schemas.openxmlformats.org/officeDocument/2006/relationships/oleObject" Target="../embeddings/Microsoft_Office_Excel_97-2003_Worksheet11.xls"/><Relationship Id="rId17" Type="http://schemas.openxmlformats.org/officeDocument/2006/relationships/oleObject" Target="../embeddings/Microsoft_Office_Excel_97-2003_Worksheet16.xls"/><Relationship Id="rId25" Type="http://schemas.openxmlformats.org/officeDocument/2006/relationships/oleObject" Target="../embeddings/Microsoft_Office_Excel_97-2003_Worksheet24.xls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Microsoft_Office_Excel_97-2003_Worksheet15.xls"/><Relationship Id="rId20" Type="http://schemas.openxmlformats.org/officeDocument/2006/relationships/oleObject" Target="../embeddings/Microsoft_Office_Excel_97-2003_Worksheet19.xls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Office_Excel_97-2003_Worksheet5.xls"/><Relationship Id="rId11" Type="http://schemas.openxmlformats.org/officeDocument/2006/relationships/oleObject" Target="../embeddings/Microsoft_Office_Excel_97-2003_Worksheet10.xls"/><Relationship Id="rId24" Type="http://schemas.openxmlformats.org/officeDocument/2006/relationships/oleObject" Target="../embeddings/Microsoft_Office_Excel_97-2003_Worksheet23.xls"/><Relationship Id="rId5" Type="http://schemas.openxmlformats.org/officeDocument/2006/relationships/oleObject" Target="../embeddings/Microsoft_Office_Excel_97-2003_Worksheet4.xls"/><Relationship Id="rId15" Type="http://schemas.openxmlformats.org/officeDocument/2006/relationships/oleObject" Target="../embeddings/Microsoft_Office_Excel_97-2003_Worksheet14.xls"/><Relationship Id="rId23" Type="http://schemas.openxmlformats.org/officeDocument/2006/relationships/oleObject" Target="../embeddings/Microsoft_Office_Excel_97-2003_Worksheet22.xls"/><Relationship Id="rId10" Type="http://schemas.openxmlformats.org/officeDocument/2006/relationships/oleObject" Target="../embeddings/Microsoft_Office_Excel_97-2003_Worksheet9.xls"/><Relationship Id="rId19" Type="http://schemas.openxmlformats.org/officeDocument/2006/relationships/oleObject" Target="../embeddings/Microsoft_Office_Excel_97-2003_Worksheet18.xls"/><Relationship Id="rId4" Type="http://schemas.openxmlformats.org/officeDocument/2006/relationships/oleObject" Target="../embeddings/Microsoft_Office_Excel_97-2003_Worksheet3.xls"/><Relationship Id="rId9" Type="http://schemas.openxmlformats.org/officeDocument/2006/relationships/oleObject" Target="../embeddings/Microsoft_Office_Excel_97-2003_Worksheet8.xls"/><Relationship Id="rId14" Type="http://schemas.openxmlformats.org/officeDocument/2006/relationships/oleObject" Target="../embeddings/Microsoft_Office_Excel_97-2003_Worksheet13.xls"/><Relationship Id="rId22" Type="http://schemas.openxmlformats.org/officeDocument/2006/relationships/oleObject" Target="../embeddings/Microsoft_Office_Excel_97-2003_Worksheet21.xls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aaTadro4 predator prey see tail"/>
          <p:cNvPicPr>
            <a:picLocks noChangeAspect="1" noChangeArrowheads="1"/>
          </p:cNvPicPr>
          <p:nvPr/>
        </p:nvPicPr>
        <p:blipFill>
          <a:blip r:embed="rId2" cstate="print"/>
          <a:srcRect r="26215" b="32521"/>
          <a:stretch>
            <a:fillRect/>
          </a:stretch>
        </p:blipFill>
        <p:spPr bwMode="auto">
          <a:xfrm>
            <a:off x="-609600" y="0"/>
            <a:ext cx="989816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52400" y="304800"/>
            <a:ext cx="4473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 Black" pitchFamily="34" charset="0"/>
              </a:rPr>
              <a:t>Vertebrate Evolution:</a:t>
            </a:r>
            <a:endParaRPr 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" y="762000"/>
            <a:ext cx="7131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rial Black" pitchFamily="34" charset="0"/>
              </a:rPr>
              <a:t>Testing Adaptation Hypotheses using </a:t>
            </a:r>
            <a:r>
              <a:rPr lang="en-US" sz="2000" dirty="0" err="1" smtClean="0">
                <a:solidFill>
                  <a:schemeClr val="bg1"/>
                </a:solidFill>
                <a:latin typeface="Arial Black" pitchFamily="34" charset="0"/>
              </a:rPr>
              <a:t>Biorobotics</a:t>
            </a:r>
            <a:endParaRPr lang="en-US" sz="2000" dirty="0">
              <a:solidFill>
                <a:schemeClr val="bg1"/>
              </a:solidFill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2133600" y="2838450"/>
            <a:ext cx="6302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latin typeface="Trebuchet MS" pitchFamily="-105" charset="0"/>
              </a:rPr>
              <a:t> +</a:t>
            </a:r>
            <a:endParaRPr lang="en-US" dirty="0"/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4140200" y="2824163"/>
            <a:ext cx="6302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latin typeface="Trebuchet MS" pitchFamily="-105" charset="0"/>
              </a:rPr>
              <a:t> +</a:t>
            </a:r>
            <a:endParaRPr lang="en-US" b="1"/>
          </a:p>
        </p:txBody>
      </p:sp>
      <p:sp>
        <p:nvSpPr>
          <p:cNvPr id="6" name="Text Box 25"/>
          <p:cNvSpPr txBox="1">
            <a:spLocks noChangeArrowheads="1"/>
          </p:cNvSpPr>
          <p:nvPr/>
        </p:nvSpPr>
        <p:spPr bwMode="auto">
          <a:xfrm>
            <a:off x="6591300" y="2800350"/>
            <a:ext cx="5159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latin typeface="Trebuchet MS" pitchFamily="-105" charset="0"/>
              </a:rPr>
              <a:t> =</a:t>
            </a:r>
            <a:endParaRPr lang="en-US" b="1"/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536950" y="552450"/>
            <a:ext cx="19843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Times" pitchFamily="-105" charset="0"/>
              </a:rPr>
              <a:t>biomimetic notochord</a:t>
            </a:r>
          </a:p>
        </p:txBody>
      </p:sp>
      <p:sp>
        <p:nvSpPr>
          <p:cNvPr id="8" name="Rectangle 20"/>
          <p:cNvSpPr>
            <a:spLocks noChangeArrowheads="1"/>
          </p:cNvSpPr>
          <p:nvPr/>
        </p:nvSpPr>
        <p:spPr bwMode="auto">
          <a:xfrm>
            <a:off x="3300412" y="990600"/>
            <a:ext cx="2593975" cy="328613"/>
          </a:xfrm>
          <a:prstGeom prst="rect">
            <a:avLst/>
          </a:prstGeom>
          <a:gradFill rotWithShape="0">
            <a:gsLst>
              <a:gs pos="0">
                <a:srgbClr val="FFD596"/>
              </a:gs>
              <a:gs pos="100000">
                <a:srgbClr val="FF9900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21"/>
          <p:cNvSpPr>
            <a:spLocks noChangeArrowheads="1"/>
          </p:cNvSpPr>
          <p:nvPr/>
        </p:nvSpPr>
        <p:spPr bwMode="auto">
          <a:xfrm>
            <a:off x="5805487" y="1000125"/>
            <a:ext cx="171450" cy="328613"/>
          </a:xfrm>
          <a:prstGeom prst="ellipse">
            <a:avLst/>
          </a:prstGeom>
          <a:gradFill rotWithShape="0">
            <a:gsLst>
              <a:gs pos="0">
                <a:srgbClr val="FFD79B"/>
              </a:gs>
              <a:gs pos="100000">
                <a:srgbClr val="FF9900"/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22"/>
          <p:cNvSpPr>
            <a:spLocks noChangeArrowheads="1"/>
          </p:cNvSpPr>
          <p:nvPr/>
        </p:nvSpPr>
        <p:spPr bwMode="auto">
          <a:xfrm>
            <a:off x="3221037" y="993775"/>
            <a:ext cx="157163" cy="325438"/>
          </a:xfrm>
          <a:prstGeom prst="ellipse">
            <a:avLst/>
          </a:prstGeom>
          <a:gradFill rotWithShape="0">
            <a:gsLst>
              <a:gs pos="0">
                <a:srgbClr val="FFD79B"/>
              </a:gs>
              <a:gs pos="100000">
                <a:srgbClr val="FF9900"/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23"/>
          <p:cNvSpPr>
            <a:spLocks noChangeArrowheads="1"/>
          </p:cNvSpPr>
          <p:nvPr/>
        </p:nvSpPr>
        <p:spPr bwMode="auto">
          <a:xfrm>
            <a:off x="5795962" y="990600"/>
            <a:ext cx="92075" cy="314325"/>
          </a:xfrm>
          <a:prstGeom prst="rect">
            <a:avLst/>
          </a:prstGeom>
          <a:gradFill rotWithShape="0">
            <a:gsLst>
              <a:gs pos="0">
                <a:srgbClr val="FFD18C"/>
              </a:gs>
              <a:gs pos="100000">
                <a:srgbClr val="FF9900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Oval 24"/>
          <p:cNvSpPr>
            <a:spLocks noChangeArrowheads="1"/>
          </p:cNvSpPr>
          <p:nvPr/>
        </p:nvSpPr>
        <p:spPr bwMode="auto">
          <a:xfrm>
            <a:off x="5808662" y="971550"/>
            <a:ext cx="168275" cy="322263"/>
          </a:xfrm>
          <a:prstGeom prst="ellipse">
            <a:avLst/>
          </a:prstGeom>
          <a:noFill/>
          <a:ln w="9525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 Box 94"/>
          <p:cNvSpPr txBox="1">
            <a:spLocks noChangeArrowheads="1"/>
          </p:cNvSpPr>
          <p:nvPr/>
        </p:nvSpPr>
        <p:spPr bwMode="auto">
          <a:xfrm>
            <a:off x="3449637" y="1423988"/>
            <a:ext cx="2379663" cy="517525"/>
          </a:xfrm>
          <a:prstGeom prst="rect">
            <a:avLst/>
          </a:prstGeom>
          <a:noFill/>
          <a:ln w="9525">
            <a:noFill/>
            <a:prstDash val="sysDot"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Times" pitchFamily="-105" charset="0"/>
              </a:rPr>
              <a:t>porcine gelatin </a:t>
            </a:r>
            <a:r>
              <a:rPr lang="en-US" sz="1400" dirty="0" err="1">
                <a:latin typeface="Times" pitchFamily="-105" charset="0"/>
              </a:rPr>
              <a:t>crosslinked</a:t>
            </a:r>
            <a:r>
              <a:rPr lang="en-US" sz="1400" dirty="0">
                <a:latin typeface="Times" pitchFamily="-105" charset="0"/>
              </a:rPr>
              <a:t> in 1.0 % </a:t>
            </a:r>
            <a:r>
              <a:rPr lang="en-US" sz="1400" dirty="0" err="1">
                <a:latin typeface="Times" pitchFamily="-105" charset="0"/>
              </a:rPr>
              <a:t>glutaraldehyde</a:t>
            </a:r>
            <a:endParaRPr lang="en-US" sz="1200" dirty="0">
              <a:latin typeface="Times" pitchFamily="-105" charset="0"/>
            </a:endParaRPr>
          </a:p>
        </p:txBody>
      </p:sp>
      <p:grpSp>
        <p:nvGrpSpPr>
          <p:cNvPr id="14" name="Group 60"/>
          <p:cNvGrpSpPr>
            <a:grpSpLocks/>
          </p:cNvGrpSpPr>
          <p:nvPr/>
        </p:nvGrpSpPr>
        <p:grpSpPr bwMode="auto">
          <a:xfrm rot="10800000">
            <a:off x="4746625" y="2352675"/>
            <a:ext cx="430212" cy="1538288"/>
            <a:chOff x="14914" y="4336"/>
            <a:chExt cx="262" cy="926"/>
          </a:xfrm>
        </p:grpSpPr>
        <p:sp>
          <p:nvSpPr>
            <p:cNvPr id="15" name="Line 61"/>
            <p:cNvSpPr>
              <a:spLocks noChangeShapeType="1"/>
            </p:cNvSpPr>
            <p:nvPr/>
          </p:nvSpPr>
          <p:spPr bwMode="auto">
            <a:xfrm flipH="1">
              <a:off x="14914" y="4368"/>
              <a:ext cx="4" cy="8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62"/>
            <p:cNvSpPr>
              <a:spLocks noChangeShapeType="1"/>
            </p:cNvSpPr>
            <p:nvPr/>
          </p:nvSpPr>
          <p:spPr bwMode="auto">
            <a:xfrm>
              <a:off x="15126" y="4370"/>
              <a:ext cx="0" cy="8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63"/>
            <p:cNvSpPr>
              <a:spLocks noChangeShapeType="1"/>
            </p:cNvSpPr>
            <p:nvPr/>
          </p:nvSpPr>
          <p:spPr bwMode="auto">
            <a:xfrm>
              <a:off x="14918" y="4368"/>
              <a:ext cx="208" cy="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64"/>
            <p:cNvSpPr>
              <a:spLocks noChangeShapeType="1"/>
            </p:cNvSpPr>
            <p:nvPr/>
          </p:nvSpPr>
          <p:spPr bwMode="auto">
            <a:xfrm>
              <a:off x="14916" y="5260"/>
              <a:ext cx="20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65"/>
            <p:cNvSpPr>
              <a:spLocks noChangeShapeType="1"/>
            </p:cNvSpPr>
            <p:nvPr/>
          </p:nvSpPr>
          <p:spPr bwMode="auto">
            <a:xfrm rot="-6415650">
              <a:off x="15122" y="5204"/>
              <a:ext cx="43" cy="5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Line 66"/>
            <p:cNvSpPr>
              <a:spLocks noChangeShapeType="1"/>
            </p:cNvSpPr>
            <p:nvPr/>
          </p:nvSpPr>
          <p:spPr bwMode="auto">
            <a:xfrm rot="-4518409">
              <a:off x="15129" y="4344"/>
              <a:ext cx="33" cy="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67"/>
            <p:cNvSpPr>
              <a:spLocks noChangeShapeType="1"/>
            </p:cNvSpPr>
            <p:nvPr/>
          </p:nvSpPr>
          <p:spPr bwMode="auto">
            <a:xfrm flipH="1" flipV="1">
              <a:off x="15166" y="4348"/>
              <a:ext cx="2" cy="8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Line 68"/>
            <p:cNvSpPr>
              <a:spLocks noChangeShapeType="1"/>
            </p:cNvSpPr>
            <p:nvPr/>
          </p:nvSpPr>
          <p:spPr bwMode="auto">
            <a:xfrm rot="-4518409">
              <a:off x="14922" y="4337"/>
              <a:ext cx="32" cy="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69"/>
            <p:cNvSpPr>
              <a:spLocks noChangeShapeType="1"/>
            </p:cNvSpPr>
            <p:nvPr/>
          </p:nvSpPr>
          <p:spPr bwMode="auto">
            <a:xfrm>
              <a:off x="14956" y="4340"/>
              <a:ext cx="210" cy="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70"/>
            <p:cNvSpPr>
              <a:spLocks noChangeArrowheads="1"/>
            </p:cNvSpPr>
            <p:nvPr/>
          </p:nvSpPr>
          <p:spPr bwMode="auto">
            <a:xfrm>
              <a:off x="15064" y="4397"/>
              <a:ext cx="112" cy="2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10800000" wrap="none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grpSp>
          <p:nvGrpSpPr>
            <p:cNvPr id="25" name="Group 71"/>
            <p:cNvGrpSpPr>
              <a:grpSpLocks/>
            </p:cNvGrpSpPr>
            <p:nvPr/>
          </p:nvGrpSpPr>
          <p:grpSpPr bwMode="auto">
            <a:xfrm>
              <a:off x="14964" y="4487"/>
              <a:ext cx="156" cy="181"/>
              <a:chOff x="14966" y="4487"/>
              <a:chExt cx="156" cy="181"/>
            </a:xfrm>
          </p:grpSpPr>
          <p:sp>
            <p:nvSpPr>
              <p:cNvPr id="37" name="Oval 72"/>
              <p:cNvSpPr>
                <a:spLocks noChangeArrowheads="1"/>
              </p:cNvSpPr>
              <p:nvPr/>
            </p:nvSpPr>
            <p:spPr bwMode="auto">
              <a:xfrm>
                <a:off x="14966" y="4510"/>
                <a:ext cx="112" cy="11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Oval 73"/>
              <p:cNvSpPr>
                <a:spLocks noChangeArrowheads="1"/>
              </p:cNvSpPr>
              <p:nvPr/>
            </p:nvSpPr>
            <p:spPr bwMode="auto">
              <a:xfrm>
                <a:off x="15006" y="4512"/>
                <a:ext cx="112" cy="11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74"/>
              <p:cNvSpPr>
                <a:spLocks/>
              </p:cNvSpPr>
              <p:nvPr/>
            </p:nvSpPr>
            <p:spPr bwMode="auto">
              <a:xfrm>
                <a:off x="15080" y="4507"/>
                <a:ext cx="36" cy="87"/>
              </a:xfrm>
              <a:custGeom>
                <a:avLst/>
                <a:gdLst>
                  <a:gd name="T0" fmla="*/ 0 w 54"/>
                  <a:gd name="T1" fmla="*/ 7 h 73"/>
                  <a:gd name="T2" fmla="*/ 12 w 54"/>
                  <a:gd name="T3" fmla="*/ 15 h 73"/>
                  <a:gd name="T4" fmla="*/ 16 w 54"/>
                  <a:gd name="T5" fmla="*/ 21 h 73"/>
                  <a:gd name="T6" fmla="*/ 18 w 54"/>
                  <a:gd name="T7" fmla="*/ 15 h 73"/>
                  <a:gd name="T8" fmla="*/ 24 w 54"/>
                  <a:gd name="T9" fmla="*/ 29 h 73"/>
                  <a:gd name="T10" fmla="*/ 34 w 54"/>
                  <a:gd name="T11" fmla="*/ 45 h 73"/>
                  <a:gd name="T12" fmla="*/ 24 w 54"/>
                  <a:gd name="T13" fmla="*/ 7 h 73"/>
                  <a:gd name="T14" fmla="*/ 22 w 54"/>
                  <a:gd name="T15" fmla="*/ 1 h 73"/>
                  <a:gd name="T16" fmla="*/ 24 w 54"/>
                  <a:gd name="T17" fmla="*/ 23 h 73"/>
                  <a:gd name="T18" fmla="*/ 26 w 54"/>
                  <a:gd name="T19" fmla="*/ 17 h 73"/>
                  <a:gd name="T20" fmla="*/ 30 w 54"/>
                  <a:gd name="T21" fmla="*/ 31 h 73"/>
                  <a:gd name="T22" fmla="*/ 42 w 54"/>
                  <a:gd name="T23" fmla="*/ 55 h 73"/>
                  <a:gd name="T24" fmla="*/ 48 w 54"/>
                  <a:gd name="T25" fmla="*/ 73 h 7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4"/>
                  <a:gd name="T40" fmla="*/ 0 h 73"/>
                  <a:gd name="T41" fmla="*/ 54 w 54"/>
                  <a:gd name="T42" fmla="*/ 73 h 7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4" h="73">
                    <a:moveTo>
                      <a:pt x="0" y="7"/>
                    </a:moveTo>
                    <a:cubicBezTo>
                      <a:pt x="2" y="15"/>
                      <a:pt x="4" y="26"/>
                      <a:pt x="12" y="15"/>
                    </a:cubicBezTo>
                    <a:cubicBezTo>
                      <a:pt x="13" y="17"/>
                      <a:pt x="13" y="21"/>
                      <a:pt x="16" y="21"/>
                    </a:cubicBezTo>
                    <a:cubicBezTo>
                      <a:pt x="18" y="21"/>
                      <a:pt x="15" y="15"/>
                      <a:pt x="18" y="15"/>
                    </a:cubicBezTo>
                    <a:cubicBezTo>
                      <a:pt x="23" y="15"/>
                      <a:pt x="21" y="24"/>
                      <a:pt x="24" y="29"/>
                    </a:cubicBezTo>
                    <a:cubicBezTo>
                      <a:pt x="28" y="15"/>
                      <a:pt x="28" y="36"/>
                      <a:pt x="34" y="45"/>
                    </a:cubicBezTo>
                    <a:cubicBezTo>
                      <a:pt x="38" y="32"/>
                      <a:pt x="33" y="16"/>
                      <a:pt x="24" y="7"/>
                    </a:cubicBezTo>
                    <a:cubicBezTo>
                      <a:pt x="23" y="5"/>
                      <a:pt x="23" y="0"/>
                      <a:pt x="22" y="1"/>
                    </a:cubicBezTo>
                    <a:cubicBezTo>
                      <a:pt x="15" y="4"/>
                      <a:pt x="21" y="15"/>
                      <a:pt x="24" y="23"/>
                    </a:cubicBezTo>
                    <a:cubicBezTo>
                      <a:pt x="24" y="21"/>
                      <a:pt x="24" y="15"/>
                      <a:pt x="26" y="17"/>
                    </a:cubicBezTo>
                    <a:cubicBezTo>
                      <a:pt x="28" y="20"/>
                      <a:pt x="28" y="26"/>
                      <a:pt x="30" y="31"/>
                    </a:cubicBezTo>
                    <a:cubicBezTo>
                      <a:pt x="33" y="39"/>
                      <a:pt x="38" y="47"/>
                      <a:pt x="42" y="55"/>
                    </a:cubicBezTo>
                    <a:cubicBezTo>
                      <a:pt x="44" y="60"/>
                      <a:pt x="54" y="73"/>
                      <a:pt x="48" y="73"/>
                    </a:cubicBezTo>
                  </a:path>
                </a:pathLst>
              </a:custGeom>
              <a:noFill/>
              <a:ln w="254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75"/>
              <p:cNvSpPr>
                <a:spLocks/>
              </p:cNvSpPr>
              <p:nvPr/>
            </p:nvSpPr>
            <p:spPr bwMode="auto">
              <a:xfrm>
                <a:off x="15074" y="4533"/>
                <a:ext cx="40" cy="107"/>
              </a:xfrm>
              <a:custGeom>
                <a:avLst/>
                <a:gdLst>
                  <a:gd name="T0" fmla="*/ 38 w 48"/>
                  <a:gd name="T1" fmla="*/ 15 h 107"/>
                  <a:gd name="T2" fmla="*/ 38 w 48"/>
                  <a:gd name="T3" fmla="*/ 13 h 107"/>
                  <a:gd name="T4" fmla="*/ 40 w 48"/>
                  <a:gd name="T5" fmla="*/ 29 h 107"/>
                  <a:gd name="T6" fmla="*/ 46 w 48"/>
                  <a:gd name="T7" fmla="*/ 27 h 107"/>
                  <a:gd name="T8" fmla="*/ 48 w 48"/>
                  <a:gd name="T9" fmla="*/ 33 h 107"/>
                  <a:gd name="T10" fmla="*/ 40 w 48"/>
                  <a:gd name="T11" fmla="*/ 57 h 107"/>
                  <a:gd name="T12" fmla="*/ 28 w 48"/>
                  <a:gd name="T13" fmla="*/ 69 h 107"/>
                  <a:gd name="T14" fmla="*/ 18 w 48"/>
                  <a:gd name="T15" fmla="*/ 93 h 107"/>
                  <a:gd name="T16" fmla="*/ 24 w 48"/>
                  <a:gd name="T17" fmla="*/ 63 h 107"/>
                  <a:gd name="T18" fmla="*/ 26 w 48"/>
                  <a:gd name="T19" fmla="*/ 55 h 107"/>
                  <a:gd name="T20" fmla="*/ 28 w 48"/>
                  <a:gd name="T21" fmla="*/ 63 h 107"/>
                  <a:gd name="T22" fmla="*/ 14 w 48"/>
                  <a:gd name="T23" fmla="*/ 89 h 107"/>
                  <a:gd name="T24" fmla="*/ 4 w 48"/>
                  <a:gd name="T25" fmla="*/ 107 h 107"/>
                  <a:gd name="T26" fmla="*/ 0 w 48"/>
                  <a:gd name="T27" fmla="*/ 103 h 107"/>
                  <a:gd name="T28" fmla="*/ 0 w 48"/>
                  <a:gd name="T29" fmla="*/ 97 h 10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48"/>
                  <a:gd name="T46" fmla="*/ 0 h 107"/>
                  <a:gd name="T47" fmla="*/ 48 w 48"/>
                  <a:gd name="T48" fmla="*/ 107 h 10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48" h="107">
                    <a:moveTo>
                      <a:pt x="38" y="15"/>
                    </a:moveTo>
                    <a:cubicBezTo>
                      <a:pt x="28" y="0"/>
                      <a:pt x="33" y="27"/>
                      <a:pt x="38" y="13"/>
                    </a:cubicBezTo>
                    <a:cubicBezTo>
                      <a:pt x="38" y="18"/>
                      <a:pt x="37" y="24"/>
                      <a:pt x="40" y="29"/>
                    </a:cubicBezTo>
                    <a:cubicBezTo>
                      <a:pt x="41" y="30"/>
                      <a:pt x="44" y="26"/>
                      <a:pt x="46" y="27"/>
                    </a:cubicBezTo>
                    <a:cubicBezTo>
                      <a:pt x="47" y="27"/>
                      <a:pt x="47" y="31"/>
                      <a:pt x="48" y="33"/>
                    </a:cubicBezTo>
                    <a:cubicBezTo>
                      <a:pt x="46" y="41"/>
                      <a:pt x="46" y="50"/>
                      <a:pt x="40" y="57"/>
                    </a:cubicBezTo>
                    <a:cubicBezTo>
                      <a:pt x="36" y="61"/>
                      <a:pt x="28" y="69"/>
                      <a:pt x="28" y="69"/>
                    </a:cubicBezTo>
                    <a:cubicBezTo>
                      <a:pt x="33" y="39"/>
                      <a:pt x="22" y="83"/>
                      <a:pt x="18" y="93"/>
                    </a:cubicBezTo>
                    <a:cubicBezTo>
                      <a:pt x="20" y="83"/>
                      <a:pt x="21" y="72"/>
                      <a:pt x="24" y="63"/>
                    </a:cubicBezTo>
                    <a:cubicBezTo>
                      <a:pt x="24" y="60"/>
                      <a:pt x="23" y="55"/>
                      <a:pt x="26" y="55"/>
                    </a:cubicBezTo>
                    <a:cubicBezTo>
                      <a:pt x="28" y="55"/>
                      <a:pt x="27" y="60"/>
                      <a:pt x="28" y="63"/>
                    </a:cubicBezTo>
                    <a:cubicBezTo>
                      <a:pt x="23" y="71"/>
                      <a:pt x="18" y="80"/>
                      <a:pt x="14" y="89"/>
                    </a:cubicBezTo>
                    <a:cubicBezTo>
                      <a:pt x="8" y="73"/>
                      <a:pt x="11" y="97"/>
                      <a:pt x="4" y="107"/>
                    </a:cubicBezTo>
                    <a:cubicBezTo>
                      <a:pt x="6" y="96"/>
                      <a:pt x="8" y="97"/>
                      <a:pt x="0" y="103"/>
                    </a:cubicBezTo>
                    <a:cubicBezTo>
                      <a:pt x="2" y="91"/>
                      <a:pt x="3" y="89"/>
                      <a:pt x="0" y="97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76"/>
              <p:cNvSpPr>
                <a:spLocks/>
              </p:cNvSpPr>
              <p:nvPr/>
            </p:nvSpPr>
            <p:spPr bwMode="auto">
              <a:xfrm>
                <a:off x="15048" y="4617"/>
                <a:ext cx="40" cy="19"/>
              </a:xfrm>
              <a:custGeom>
                <a:avLst/>
                <a:gdLst>
                  <a:gd name="T0" fmla="*/ 22 w 40"/>
                  <a:gd name="T1" fmla="*/ 13 h 19"/>
                  <a:gd name="T2" fmla="*/ 14 w 40"/>
                  <a:gd name="T3" fmla="*/ 17 h 19"/>
                  <a:gd name="T4" fmla="*/ 20 w 40"/>
                  <a:gd name="T5" fmla="*/ 13 h 19"/>
                  <a:gd name="T6" fmla="*/ 14 w 40"/>
                  <a:gd name="T7" fmla="*/ 15 h 19"/>
                  <a:gd name="T8" fmla="*/ 0 w 40"/>
                  <a:gd name="T9" fmla="*/ 9 h 19"/>
                  <a:gd name="T10" fmla="*/ 22 w 40"/>
                  <a:gd name="T11" fmla="*/ 19 h 19"/>
                  <a:gd name="T12" fmla="*/ 40 w 40"/>
                  <a:gd name="T13" fmla="*/ 7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0"/>
                  <a:gd name="T22" fmla="*/ 0 h 19"/>
                  <a:gd name="T23" fmla="*/ 40 w 40"/>
                  <a:gd name="T24" fmla="*/ 19 h 1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0" h="19">
                    <a:moveTo>
                      <a:pt x="22" y="13"/>
                    </a:moveTo>
                    <a:cubicBezTo>
                      <a:pt x="19" y="14"/>
                      <a:pt x="16" y="17"/>
                      <a:pt x="14" y="17"/>
                    </a:cubicBezTo>
                    <a:cubicBezTo>
                      <a:pt x="11" y="17"/>
                      <a:pt x="20" y="15"/>
                      <a:pt x="20" y="13"/>
                    </a:cubicBezTo>
                    <a:cubicBezTo>
                      <a:pt x="20" y="10"/>
                      <a:pt x="16" y="14"/>
                      <a:pt x="14" y="15"/>
                    </a:cubicBezTo>
                    <a:cubicBezTo>
                      <a:pt x="4" y="11"/>
                      <a:pt x="10" y="5"/>
                      <a:pt x="0" y="9"/>
                    </a:cubicBezTo>
                    <a:cubicBezTo>
                      <a:pt x="14" y="18"/>
                      <a:pt x="7" y="16"/>
                      <a:pt x="22" y="19"/>
                    </a:cubicBezTo>
                    <a:cubicBezTo>
                      <a:pt x="25" y="13"/>
                      <a:pt x="33" y="0"/>
                      <a:pt x="40" y="7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77"/>
              <p:cNvSpPr>
                <a:spLocks/>
              </p:cNvSpPr>
              <p:nvPr/>
            </p:nvSpPr>
            <p:spPr bwMode="auto">
              <a:xfrm>
                <a:off x="15046" y="4589"/>
                <a:ext cx="72" cy="51"/>
              </a:xfrm>
              <a:custGeom>
                <a:avLst/>
                <a:gdLst>
                  <a:gd name="T0" fmla="*/ 62 w 72"/>
                  <a:gd name="T1" fmla="*/ 17 h 51"/>
                  <a:gd name="T2" fmla="*/ 56 w 72"/>
                  <a:gd name="T3" fmla="*/ 13 h 51"/>
                  <a:gd name="T4" fmla="*/ 54 w 72"/>
                  <a:gd name="T5" fmla="*/ 7 h 51"/>
                  <a:gd name="T6" fmla="*/ 58 w 72"/>
                  <a:gd name="T7" fmla="*/ 13 h 51"/>
                  <a:gd name="T8" fmla="*/ 56 w 72"/>
                  <a:gd name="T9" fmla="*/ 39 h 51"/>
                  <a:gd name="T10" fmla="*/ 50 w 72"/>
                  <a:gd name="T11" fmla="*/ 37 h 51"/>
                  <a:gd name="T12" fmla="*/ 40 w 72"/>
                  <a:gd name="T13" fmla="*/ 39 h 51"/>
                  <a:gd name="T14" fmla="*/ 26 w 72"/>
                  <a:gd name="T15" fmla="*/ 41 h 51"/>
                  <a:gd name="T16" fmla="*/ 24 w 72"/>
                  <a:gd name="T17" fmla="*/ 35 h 51"/>
                  <a:gd name="T18" fmla="*/ 12 w 72"/>
                  <a:gd name="T19" fmla="*/ 39 h 51"/>
                  <a:gd name="T20" fmla="*/ 0 w 72"/>
                  <a:gd name="T21" fmla="*/ 41 h 51"/>
                  <a:gd name="T22" fmla="*/ 26 w 72"/>
                  <a:gd name="T23" fmla="*/ 41 h 5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72"/>
                  <a:gd name="T37" fmla="*/ 0 h 51"/>
                  <a:gd name="T38" fmla="*/ 72 w 72"/>
                  <a:gd name="T39" fmla="*/ 51 h 5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72" h="51">
                    <a:moveTo>
                      <a:pt x="62" y="17"/>
                    </a:moveTo>
                    <a:cubicBezTo>
                      <a:pt x="67" y="0"/>
                      <a:pt x="72" y="29"/>
                      <a:pt x="56" y="13"/>
                    </a:cubicBezTo>
                    <a:cubicBezTo>
                      <a:pt x="55" y="11"/>
                      <a:pt x="51" y="7"/>
                      <a:pt x="54" y="7"/>
                    </a:cubicBezTo>
                    <a:cubicBezTo>
                      <a:pt x="56" y="7"/>
                      <a:pt x="57" y="10"/>
                      <a:pt x="58" y="13"/>
                    </a:cubicBezTo>
                    <a:cubicBezTo>
                      <a:pt x="58" y="21"/>
                      <a:pt x="56" y="30"/>
                      <a:pt x="56" y="39"/>
                    </a:cubicBezTo>
                    <a:cubicBezTo>
                      <a:pt x="53" y="30"/>
                      <a:pt x="53" y="13"/>
                      <a:pt x="50" y="37"/>
                    </a:cubicBezTo>
                    <a:cubicBezTo>
                      <a:pt x="46" y="20"/>
                      <a:pt x="47" y="31"/>
                      <a:pt x="40" y="39"/>
                    </a:cubicBezTo>
                    <a:cubicBezTo>
                      <a:pt x="36" y="27"/>
                      <a:pt x="38" y="37"/>
                      <a:pt x="26" y="41"/>
                    </a:cubicBezTo>
                    <a:cubicBezTo>
                      <a:pt x="25" y="39"/>
                      <a:pt x="26" y="35"/>
                      <a:pt x="24" y="35"/>
                    </a:cubicBezTo>
                    <a:cubicBezTo>
                      <a:pt x="19" y="34"/>
                      <a:pt x="12" y="39"/>
                      <a:pt x="12" y="39"/>
                    </a:cubicBezTo>
                    <a:cubicBezTo>
                      <a:pt x="7" y="45"/>
                      <a:pt x="3" y="51"/>
                      <a:pt x="0" y="41"/>
                    </a:cubicBezTo>
                    <a:cubicBezTo>
                      <a:pt x="8" y="38"/>
                      <a:pt x="16" y="41"/>
                      <a:pt x="26" y="41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78"/>
              <p:cNvSpPr>
                <a:spLocks/>
              </p:cNvSpPr>
              <p:nvPr/>
            </p:nvSpPr>
            <p:spPr bwMode="auto">
              <a:xfrm>
                <a:off x="15100" y="4548"/>
                <a:ext cx="18" cy="64"/>
              </a:xfrm>
              <a:custGeom>
                <a:avLst/>
                <a:gdLst>
                  <a:gd name="T0" fmla="*/ 2 w 18"/>
                  <a:gd name="T1" fmla="*/ 46 h 64"/>
                  <a:gd name="T2" fmla="*/ 0 w 18"/>
                  <a:gd name="T3" fmla="*/ 60 h 64"/>
                  <a:gd name="T4" fmla="*/ 4 w 18"/>
                  <a:gd name="T5" fmla="*/ 46 h 64"/>
                  <a:gd name="T6" fmla="*/ 6 w 18"/>
                  <a:gd name="T7" fmla="*/ 58 h 64"/>
                  <a:gd name="T8" fmla="*/ 12 w 18"/>
                  <a:gd name="T9" fmla="*/ 46 h 64"/>
                  <a:gd name="T10" fmla="*/ 6 w 18"/>
                  <a:gd name="T11" fmla="*/ 54 h 64"/>
                  <a:gd name="T12" fmla="*/ 12 w 18"/>
                  <a:gd name="T13" fmla="*/ 0 h 64"/>
                  <a:gd name="T14" fmla="*/ 16 w 18"/>
                  <a:gd name="T15" fmla="*/ 24 h 64"/>
                  <a:gd name="T16" fmla="*/ 12 w 18"/>
                  <a:gd name="T17" fmla="*/ 62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"/>
                  <a:gd name="T28" fmla="*/ 0 h 64"/>
                  <a:gd name="T29" fmla="*/ 18 w 18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" h="64">
                    <a:moveTo>
                      <a:pt x="2" y="46"/>
                    </a:moveTo>
                    <a:cubicBezTo>
                      <a:pt x="1" y="50"/>
                      <a:pt x="0" y="55"/>
                      <a:pt x="0" y="60"/>
                    </a:cubicBezTo>
                    <a:cubicBezTo>
                      <a:pt x="0" y="64"/>
                      <a:pt x="2" y="50"/>
                      <a:pt x="4" y="46"/>
                    </a:cubicBezTo>
                    <a:cubicBezTo>
                      <a:pt x="4" y="50"/>
                      <a:pt x="3" y="55"/>
                      <a:pt x="6" y="58"/>
                    </a:cubicBezTo>
                    <a:cubicBezTo>
                      <a:pt x="7" y="59"/>
                      <a:pt x="12" y="45"/>
                      <a:pt x="12" y="46"/>
                    </a:cubicBezTo>
                    <a:cubicBezTo>
                      <a:pt x="9" y="47"/>
                      <a:pt x="8" y="51"/>
                      <a:pt x="6" y="54"/>
                    </a:cubicBezTo>
                    <a:cubicBezTo>
                      <a:pt x="8" y="36"/>
                      <a:pt x="6" y="17"/>
                      <a:pt x="12" y="0"/>
                    </a:cubicBezTo>
                    <a:cubicBezTo>
                      <a:pt x="15" y="11"/>
                      <a:pt x="18" y="9"/>
                      <a:pt x="16" y="24"/>
                    </a:cubicBezTo>
                    <a:cubicBezTo>
                      <a:pt x="15" y="31"/>
                      <a:pt x="12" y="51"/>
                      <a:pt x="12" y="62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79"/>
              <p:cNvSpPr>
                <a:spLocks/>
              </p:cNvSpPr>
              <p:nvPr/>
            </p:nvSpPr>
            <p:spPr bwMode="auto">
              <a:xfrm>
                <a:off x="15042" y="4487"/>
                <a:ext cx="80" cy="181"/>
              </a:xfrm>
              <a:custGeom>
                <a:avLst/>
                <a:gdLst>
                  <a:gd name="T0" fmla="*/ 38 w 80"/>
                  <a:gd name="T1" fmla="*/ 23 h 181"/>
                  <a:gd name="T2" fmla="*/ 36 w 80"/>
                  <a:gd name="T3" fmla="*/ 23 h 181"/>
                  <a:gd name="T4" fmla="*/ 26 w 80"/>
                  <a:gd name="T5" fmla="*/ 25 h 181"/>
                  <a:gd name="T6" fmla="*/ 18 w 80"/>
                  <a:gd name="T7" fmla="*/ 21 h 181"/>
                  <a:gd name="T8" fmla="*/ 20 w 80"/>
                  <a:gd name="T9" fmla="*/ 27 h 181"/>
                  <a:gd name="T10" fmla="*/ 14 w 80"/>
                  <a:gd name="T11" fmla="*/ 21 h 181"/>
                  <a:gd name="T12" fmla="*/ 18 w 80"/>
                  <a:gd name="T13" fmla="*/ 29 h 181"/>
                  <a:gd name="T14" fmla="*/ 14 w 80"/>
                  <a:gd name="T15" fmla="*/ 23 h 181"/>
                  <a:gd name="T16" fmla="*/ 0 w 80"/>
                  <a:gd name="T17" fmla="*/ 15 h 181"/>
                  <a:gd name="T18" fmla="*/ 24 w 80"/>
                  <a:gd name="T19" fmla="*/ 7 h 181"/>
                  <a:gd name="T20" fmla="*/ 42 w 80"/>
                  <a:gd name="T21" fmla="*/ 15 h 181"/>
                  <a:gd name="T22" fmla="*/ 50 w 80"/>
                  <a:gd name="T23" fmla="*/ 35 h 181"/>
                  <a:gd name="T24" fmla="*/ 62 w 80"/>
                  <a:gd name="T25" fmla="*/ 43 h 181"/>
                  <a:gd name="T26" fmla="*/ 66 w 80"/>
                  <a:gd name="T27" fmla="*/ 53 h 181"/>
                  <a:gd name="T28" fmla="*/ 72 w 80"/>
                  <a:gd name="T29" fmla="*/ 49 h 181"/>
                  <a:gd name="T30" fmla="*/ 74 w 80"/>
                  <a:gd name="T31" fmla="*/ 57 h 181"/>
                  <a:gd name="T32" fmla="*/ 80 w 80"/>
                  <a:gd name="T33" fmla="*/ 83 h 181"/>
                  <a:gd name="T34" fmla="*/ 68 w 80"/>
                  <a:gd name="T35" fmla="*/ 119 h 181"/>
                  <a:gd name="T36" fmla="*/ 18 w 80"/>
                  <a:gd name="T37" fmla="*/ 181 h 181"/>
                  <a:gd name="T38" fmla="*/ 10 w 80"/>
                  <a:gd name="T39" fmla="*/ 147 h 181"/>
                  <a:gd name="T40" fmla="*/ 0 w 80"/>
                  <a:gd name="T41" fmla="*/ 141 h 18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80"/>
                  <a:gd name="T64" fmla="*/ 0 h 181"/>
                  <a:gd name="T65" fmla="*/ 80 w 80"/>
                  <a:gd name="T66" fmla="*/ 181 h 181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80" h="181">
                    <a:moveTo>
                      <a:pt x="38" y="23"/>
                    </a:moveTo>
                    <a:cubicBezTo>
                      <a:pt x="27" y="4"/>
                      <a:pt x="29" y="18"/>
                      <a:pt x="36" y="23"/>
                    </a:cubicBezTo>
                    <a:cubicBezTo>
                      <a:pt x="44" y="36"/>
                      <a:pt x="37" y="21"/>
                      <a:pt x="26" y="25"/>
                    </a:cubicBezTo>
                    <a:cubicBezTo>
                      <a:pt x="26" y="25"/>
                      <a:pt x="20" y="22"/>
                      <a:pt x="18" y="21"/>
                    </a:cubicBezTo>
                    <a:cubicBezTo>
                      <a:pt x="18" y="23"/>
                      <a:pt x="22" y="27"/>
                      <a:pt x="20" y="27"/>
                    </a:cubicBezTo>
                    <a:cubicBezTo>
                      <a:pt x="17" y="27"/>
                      <a:pt x="16" y="19"/>
                      <a:pt x="14" y="21"/>
                    </a:cubicBezTo>
                    <a:cubicBezTo>
                      <a:pt x="11" y="23"/>
                      <a:pt x="18" y="26"/>
                      <a:pt x="18" y="29"/>
                    </a:cubicBezTo>
                    <a:cubicBezTo>
                      <a:pt x="18" y="31"/>
                      <a:pt x="14" y="23"/>
                      <a:pt x="14" y="23"/>
                    </a:cubicBezTo>
                    <a:cubicBezTo>
                      <a:pt x="5" y="25"/>
                      <a:pt x="2" y="23"/>
                      <a:pt x="0" y="15"/>
                    </a:cubicBezTo>
                    <a:cubicBezTo>
                      <a:pt x="3" y="0"/>
                      <a:pt x="9" y="5"/>
                      <a:pt x="24" y="7"/>
                    </a:cubicBezTo>
                    <a:cubicBezTo>
                      <a:pt x="32" y="15"/>
                      <a:pt x="30" y="20"/>
                      <a:pt x="42" y="15"/>
                    </a:cubicBezTo>
                    <a:cubicBezTo>
                      <a:pt x="45" y="21"/>
                      <a:pt x="44" y="31"/>
                      <a:pt x="50" y="35"/>
                    </a:cubicBezTo>
                    <a:cubicBezTo>
                      <a:pt x="54" y="37"/>
                      <a:pt x="62" y="43"/>
                      <a:pt x="62" y="43"/>
                    </a:cubicBezTo>
                    <a:cubicBezTo>
                      <a:pt x="63" y="46"/>
                      <a:pt x="62" y="51"/>
                      <a:pt x="66" y="53"/>
                    </a:cubicBezTo>
                    <a:cubicBezTo>
                      <a:pt x="68" y="54"/>
                      <a:pt x="69" y="47"/>
                      <a:pt x="72" y="49"/>
                    </a:cubicBezTo>
                    <a:cubicBezTo>
                      <a:pt x="74" y="50"/>
                      <a:pt x="73" y="54"/>
                      <a:pt x="74" y="57"/>
                    </a:cubicBezTo>
                    <a:cubicBezTo>
                      <a:pt x="68" y="68"/>
                      <a:pt x="76" y="72"/>
                      <a:pt x="80" y="83"/>
                    </a:cubicBezTo>
                    <a:cubicBezTo>
                      <a:pt x="72" y="94"/>
                      <a:pt x="73" y="106"/>
                      <a:pt x="68" y="119"/>
                    </a:cubicBezTo>
                    <a:cubicBezTo>
                      <a:pt x="60" y="135"/>
                      <a:pt x="32" y="166"/>
                      <a:pt x="18" y="181"/>
                    </a:cubicBezTo>
                    <a:cubicBezTo>
                      <a:pt x="15" y="171"/>
                      <a:pt x="13" y="154"/>
                      <a:pt x="10" y="147"/>
                    </a:cubicBezTo>
                    <a:cubicBezTo>
                      <a:pt x="8" y="143"/>
                      <a:pt x="2" y="143"/>
                      <a:pt x="0" y="141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80"/>
              <p:cNvSpPr>
                <a:spLocks/>
              </p:cNvSpPr>
              <p:nvPr/>
            </p:nvSpPr>
            <p:spPr bwMode="auto">
              <a:xfrm>
                <a:off x="15054" y="4510"/>
                <a:ext cx="56" cy="30"/>
              </a:xfrm>
              <a:custGeom>
                <a:avLst/>
                <a:gdLst>
                  <a:gd name="T0" fmla="*/ 62 w 62"/>
                  <a:gd name="T1" fmla="*/ 30 h 30"/>
                  <a:gd name="T2" fmla="*/ 0 w 62"/>
                  <a:gd name="T3" fmla="*/ 0 h 30"/>
                  <a:gd name="T4" fmla="*/ 22 w 62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62"/>
                  <a:gd name="T10" fmla="*/ 0 h 30"/>
                  <a:gd name="T11" fmla="*/ 62 w 62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2" h="30">
                    <a:moveTo>
                      <a:pt x="62" y="30"/>
                    </a:moveTo>
                    <a:cubicBezTo>
                      <a:pt x="58" y="2"/>
                      <a:pt x="24" y="4"/>
                      <a:pt x="0" y="0"/>
                    </a:cubicBezTo>
                    <a:cubicBezTo>
                      <a:pt x="6" y="9"/>
                      <a:pt x="14" y="7"/>
                      <a:pt x="22" y="0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1"/>
              <p:cNvSpPr>
                <a:spLocks/>
              </p:cNvSpPr>
              <p:nvPr/>
            </p:nvSpPr>
            <p:spPr bwMode="auto">
              <a:xfrm>
                <a:off x="15108" y="4524"/>
                <a:ext cx="11" cy="36"/>
              </a:xfrm>
              <a:custGeom>
                <a:avLst/>
                <a:gdLst>
                  <a:gd name="T0" fmla="*/ 6 w 11"/>
                  <a:gd name="T1" fmla="*/ 18 h 36"/>
                  <a:gd name="T2" fmla="*/ 8 w 11"/>
                  <a:gd name="T3" fmla="*/ 36 h 36"/>
                  <a:gd name="T4" fmla="*/ 6 w 11"/>
                  <a:gd name="T5" fmla="*/ 18 h 36"/>
                  <a:gd name="T6" fmla="*/ 0 60000 65536"/>
                  <a:gd name="T7" fmla="*/ 0 60000 65536"/>
                  <a:gd name="T8" fmla="*/ 0 60000 65536"/>
                  <a:gd name="T9" fmla="*/ 0 w 11"/>
                  <a:gd name="T10" fmla="*/ 0 h 36"/>
                  <a:gd name="T11" fmla="*/ 11 w 1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1" h="36">
                    <a:moveTo>
                      <a:pt x="6" y="18"/>
                    </a:moveTo>
                    <a:cubicBezTo>
                      <a:pt x="0" y="0"/>
                      <a:pt x="4" y="29"/>
                      <a:pt x="8" y="36"/>
                    </a:cubicBezTo>
                    <a:cubicBezTo>
                      <a:pt x="10" y="24"/>
                      <a:pt x="11" y="30"/>
                      <a:pt x="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6" name="Group 82"/>
            <p:cNvGrpSpPr>
              <a:grpSpLocks/>
            </p:cNvGrpSpPr>
            <p:nvPr/>
          </p:nvGrpSpPr>
          <p:grpSpPr bwMode="auto">
            <a:xfrm>
              <a:off x="14962" y="5005"/>
              <a:ext cx="156" cy="181"/>
              <a:chOff x="14966" y="4487"/>
              <a:chExt cx="156" cy="181"/>
            </a:xfrm>
          </p:grpSpPr>
          <p:sp>
            <p:nvSpPr>
              <p:cNvPr id="27" name="Oval 83"/>
              <p:cNvSpPr>
                <a:spLocks noChangeArrowheads="1"/>
              </p:cNvSpPr>
              <p:nvPr/>
            </p:nvSpPr>
            <p:spPr bwMode="auto">
              <a:xfrm>
                <a:off x="14966" y="4510"/>
                <a:ext cx="112" cy="11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84"/>
              <p:cNvSpPr>
                <a:spLocks noChangeArrowheads="1"/>
              </p:cNvSpPr>
              <p:nvPr/>
            </p:nvSpPr>
            <p:spPr bwMode="auto">
              <a:xfrm>
                <a:off x="15006" y="4512"/>
                <a:ext cx="112" cy="11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85"/>
              <p:cNvSpPr>
                <a:spLocks/>
              </p:cNvSpPr>
              <p:nvPr/>
            </p:nvSpPr>
            <p:spPr bwMode="auto">
              <a:xfrm>
                <a:off x="15080" y="4507"/>
                <a:ext cx="36" cy="87"/>
              </a:xfrm>
              <a:custGeom>
                <a:avLst/>
                <a:gdLst>
                  <a:gd name="T0" fmla="*/ 0 w 54"/>
                  <a:gd name="T1" fmla="*/ 7 h 73"/>
                  <a:gd name="T2" fmla="*/ 12 w 54"/>
                  <a:gd name="T3" fmla="*/ 15 h 73"/>
                  <a:gd name="T4" fmla="*/ 16 w 54"/>
                  <a:gd name="T5" fmla="*/ 21 h 73"/>
                  <a:gd name="T6" fmla="*/ 18 w 54"/>
                  <a:gd name="T7" fmla="*/ 15 h 73"/>
                  <a:gd name="T8" fmla="*/ 24 w 54"/>
                  <a:gd name="T9" fmla="*/ 29 h 73"/>
                  <a:gd name="T10" fmla="*/ 34 w 54"/>
                  <a:gd name="T11" fmla="*/ 45 h 73"/>
                  <a:gd name="T12" fmla="*/ 24 w 54"/>
                  <a:gd name="T13" fmla="*/ 7 h 73"/>
                  <a:gd name="T14" fmla="*/ 22 w 54"/>
                  <a:gd name="T15" fmla="*/ 1 h 73"/>
                  <a:gd name="T16" fmla="*/ 24 w 54"/>
                  <a:gd name="T17" fmla="*/ 23 h 73"/>
                  <a:gd name="T18" fmla="*/ 26 w 54"/>
                  <a:gd name="T19" fmla="*/ 17 h 73"/>
                  <a:gd name="T20" fmla="*/ 30 w 54"/>
                  <a:gd name="T21" fmla="*/ 31 h 73"/>
                  <a:gd name="T22" fmla="*/ 42 w 54"/>
                  <a:gd name="T23" fmla="*/ 55 h 73"/>
                  <a:gd name="T24" fmla="*/ 48 w 54"/>
                  <a:gd name="T25" fmla="*/ 73 h 7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4"/>
                  <a:gd name="T40" fmla="*/ 0 h 73"/>
                  <a:gd name="T41" fmla="*/ 54 w 54"/>
                  <a:gd name="T42" fmla="*/ 73 h 73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4" h="73">
                    <a:moveTo>
                      <a:pt x="0" y="7"/>
                    </a:moveTo>
                    <a:cubicBezTo>
                      <a:pt x="2" y="15"/>
                      <a:pt x="4" y="26"/>
                      <a:pt x="12" y="15"/>
                    </a:cubicBezTo>
                    <a:cubicBezTo>
                      <a:pt x="13" y="17"/>
                      <a:pt x="13" y="21"/>
                      <a:pt x="16" y="21"/>
                    </a:cubicBezTo>
                    <a:cubicBezTo>
                      <a:pt x="18" y="21"/>
                      <a:pt x="15" y="15"/>
                      <a:pt x="18" y="15"/>
                    </a:cubicBezTo>
                    <a:cubicBezTo>
                      <a:pt x="23" y="15"/>
                      <a:pt x="21" y="24"/>
                      <a:pt x="24" y="29"/>
                    </a:cubicBezTo>
                    <a:cubicBezTo>
                      <a:pt x="28" y="15"/>
                      <a:pt x="28" y="36"/>
                      <a:pt x="34" y="45"/>
                    </a:cubicBezTo>
                    <a:cubicBezTo>
                      <a:pt x="38" y="32"/>
                      <a:pt x="33" y="16"/>
                      <a:pt x="24" y="7"/>
                    </a:cubicBezTo>
                    <a:cubicBezTo>
                      <a:pt x="23" y="5"/>
                      <a:pt x="23" y="0"/>
                      <a:pt x="22" y="1"/>
                    </a:cubicBezTo>
                    <a:cubicBezTo>
                      <a:pt x="15" y="4"/>
                      <a:pt x="21" y="15"/>
                      <a:pt x="24" y="23"/>
                    </a:cubicBezTo>
                    <a:cubicBezTo>
                      <a:pt x="24" y="21"/>
                      <a:pt x="24" y="15"/>
                      <a:pt x="26" y="17"/>
                    </a:cubicBezTo>
                    <a:cubicBezTo>
                      <a:pt x="28" y="20"/>
                      <a:pt x="28" y="26"/>
                      <a:pt x="30" y="31"/>
                    </a:cubicBezTo>
                    <a:cubicBezTo>
                      <a:pt x="33" y="39"/>
                      <a:pt x="38" y="47"/>
                      <a:pt x="42" y="55"/>
                    </a:cubicBezTo>
                    <a:cubicBezTo>
                      <a:pt x="44" y="60"/>
                      <a:pt x="54" y="73"/>
                      <a:pt x="48" y="73"/>
                    </a:cubicBezTo>
                  </a:path>
                </a:pathLst>
              </a:custGeom>
              <a:noFill/>
              <a:ln w="2540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86"/>
              <p:cNvSpPr>
                <a:spLocks/>
              </p:cNvSpPr>
              <p:nvPr/>
            </p:nvSpPr>
            <p:spPr bwMode="auto">
              <a:xfrm>
                <a:off x="15074" y="4533"/>
                <a:ext cx="40" cy="107"/>
              </a:xfrm>
              <a:custGeom>
                <a:avLst/>
                <a:gdLst>
                  <a:gd name="T0" fmla="*/ 38 w 48"/>
                  <a:gd name="T1" fmla="*/ 15 h 107"/>
                  <a:gd name="T2" fmla="*/ 38 w 48"/>
                  <a:gd name="T3" fmla="*/ 13 h 107"/>
                  <a:gd name="T4" fmla="*/ 40 w 48"/>
                  <a:gd name="T5" fmla="*/ 29 h 107"/>
                  <a:gd name="T6" fmla="*/ 46 w 48"/>
                  <a:gd name="T7" fmla="*/ 27 h 107"/>
                  <a:gd name="T8" fmla="*/ 48 w 48"/>
                  <a:gd name="T9" fmla="*/ 33 h 107"/>
                  <a:gd name="T10" fmla="*/ 40 w 48"/>
                  <a:gd name="T11" fmla="*/ 57 h 107"/>
                  <a:gd name="T12" fmla="*/ 28 w 48"/>
                  <a:gd name="T13" fmla="*/ 69 h 107"/>
                  <a:gd name="T14" fmla="*/ 18 w 48"/>
                  <a:gd name="T15" fmla="*/ 93 h 107"/>
                  <a:gd name="T16" fmla="*/ 24 w 48"/>
                  <a:gd name="T17" fmla="*/ 63 h 107"/>
                  <a:gd name="T18" fmla="*/ 26 w 48"/>
                  <a:gd name="T19" fmla="*/ 55 h 107"/>
                  <a:gd name="T20" fmla="*/ 28 w 48"/>
                  <a:gd name="T21" fmla="*/ 63 h 107"/>
                  <a:gd name="T22" fmla="*/ 14 w 48"/>
                  <a:gd name="T23" fmla="*/ 89 h 107"/>
                  <a:gd name="T24" fmla="*/ 4 w 48"/>
                  <a:gd name="T25" fmla="*/ 107 h 107"/>
                  <a:gd name="T26" fmla="*/ 0 w 48"/>
                  <a:gd name="T27" fmla="*/ 103 h 107"/>
                  <a:gd name="T28" fmla="*/ 0 w 48"/>
                  <a:gd name="T29" fmla="*/ 97 h 10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48"/>
                  <a:gd name="T46" fmla="*/ 0 h 107"/>
                  <a:gd name="T47" fmla="*/ 48 w 48"/>
                  <a:gd name="T48" fmla="*/ 107 h 10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48" h="107">
                    <a:moveTo>
                      <a:pt x="38" y="15"/>
                    </a:moveTo>
                    <a:cubicBezTo>
                      <a:pt x="28" y="0"/>
                      <a:pt x="33" y="27"/>
                      <a:pt x="38" y="13"/>
                    </a:cubicBezTo>
                    <a:cubicBezTo>
                      <a:pt x="38" y="18"/>
                      <a:pt x="37" y="24"/>
                      <a:pt x="40" y="29"/>
                    </a:cubicBezTo>
                    <a:cubicBezTo>
                      <a:pt x="41" y="30"/>
                      <a:pt x="44" y="26"/>
                      <a:pt x="46" y="27"/>
                    </a:cubicBezTo>
                    <a:cubicBezTo>
                      <a:pt x="47" y="27"/>
                      <a:pt x="47" y="31"/>
                      <a:pt x="48" y="33"/>
                    </a:cubicBezTo>
                    <a:cubicBezTo>
                      <a:pt x="46" y="41"/>
                      <a:pt x="46" y="50"/>
                      <a:pt x="40" y="57"/>
                    </a:cubicBezTo>
                    <a:cubicBezTo>
                      <a:pt x="36" y="61"/>
                      <a:pt x="28" y="69"/>
                      <a:pt x="28" y="69"/>
                    </a:cubicBezTo>
                    <a:cubicBezTo>
                      <a:pt x="33" y="39"/>
                      <a:pt x="22" y="83"/>
                      <a:pt x="18" y="93"/>
                    </a:cubicBezTo>
                    <a:cubicBezTo>
                      <a:pt x="20" y="83"/>
                      <a:pt x="21" y="72"/>
                      <a:pt x="24" y="63"/>
                    </a:cubicBezTo>
                    <a:cubicBezTo>
                      <a:pt x="24" y="60"/>
                      <a:pt x="23" y="55"/>
                      <a:pt x="26" y="55"/>
                    </a:cubicBezTo>
                    <a:cubicBezTo>
                      <a:pt x="28" y="55"/>
                      <a:pt x="27" y="60"/>
                      <a:pt x="28" y="63"/>
                    </a:cubicBezTo>
                    <a:cubicBezTo>
                      <a:pt x="23" y="71"/>
                      <a:pt x="18" y="80"/>
                      <a:pt x="14" y="89"/>
                    </a:cubicBezTo>
                    <a:cubicBezTo>
                      <a:pt x="8" y="73"/>
                      <a:pt x="11" y="97"/>
                      <a:pt x="4" y="107"/>
                    </a:cubicBezTo>
                    <a:cubicBezTo>
                      <a:pt x="6" y="96"/>
                      <a:pt x="8" y="97"/>
                      <a:pt x="0" y="103"/>
                    </a:cubicBezTo>
                    <a:cubicBezTo>
                      <a:pt x="2" y="91"/>
                      <a:pt x="3" y="89"/>
                      <a:pt x="0" y="97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87"/>
              <p:cNvSpPr>
                <a:spLocks/>
              </p:cNvSpPr>
              <p:nvPr/>
            </p:nvSpPr>
            <p:spPr bwMode="auto">
              <a:xfrm>
                <a:off x="15048" y="4617"/>
                <a:ext cx="40" cy="19"/>
              </a:xfrm>
              <a:custGeom>
                <a:avLst/>
                <a:gdLst>
                  <a:gd name="T0" fmla="*/ 22 w 40"/>
                  <a:gd name="T1" fmla="*/ 13 h 19"/>
                  <a:gd name="T2" fmla="*/ 14 w 40"/>
                  <a:gd name="T3" fmla="*/ 17 h 19"/>
                  <a:gd name="T4" fmla="*/ 20 w 40"/>
                  <a:gd name="T5" fmla="*/ 13 h 19"/>
                  <a:gd name="T6" fmla="*/ 14 w 40"/>
                  <a:gd name="T7" fmla="*/ 15 h 19"/>
                  <a:gd name="T8" fmla="*/ 0 w 40"/>
                  <a:gd name="T9" fmla="*/ 9 h 19"/>
                  <a:gd name="T10" fmla="*/ 22 w 40"/>
                  <a:gd name="T11" fmla="*/ 19 h 19"/>
                  <a:gd name="T12" fmla="*/ 40 w 40"/>
                  <a:gd name="T13" fmla="*/ 7 h 1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0"/>
                  <a:gd name="T22" fmla="*/ 0 h 19"/>
                  <a:gd name="T23" fmla="*/ 40 w 40"/>
                  <a:gd name="T24" fmla="*/ 19 h 1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0" h="19">
                    <a:moveTo>
                      <a:pt x="22" y="13"/>
                    </a:moveTo>
                    <a:cubicBezTo>
                      <a:pt x="19" y="14"/>
                      <a:pt x="16" y="17"/>
                      <a:pt x="14" y="17"/>
                    </a:cubicBezTo>
                    <a:cubicBezTo>
                      <a:pt x="11" y="17"/>
                      <a:pt x="20" y="15"/>
                      <a:pt x="20" y="13"/>
                    </a:cubicBezTo>
                    <a:cubicBezTo>
                      <a:pt x="20" y="10"/>
                      <a:pt x="16" y="14"/>
                      <a:pt x="14" y="15"/>
                    </a:cubicBezTo>
                    <a:cubicBezTo>
                      <a:pt x="4" y="11"/>
                      <a:pt x="10" y="5"/>
                      <a:pt x="0" y="9"/>
                    </a:cubicBezTo>
                    <a:cubicBezTo>
                      <a:pt x="14" y="18"/>
                      <a:pt x="7" y="16"/>
                      <a:pt x="22" y="19"/>
                    </a:cubicBezTo>
                    <a:cubicBezTo>
                      <a:pt x="25" y="13"/>
                      <a:pt x="33" y="0"/>
                      <a:pt x="40" y="7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88"/>
              <p:cNvSpPr>
                <a:spLocks/>
              </p:cNvSpPr>
              <p:nvPr/>
            </p:nvSpPr>
            <p:spPr bwMode="auto">
              <a:xfrm>
                <a:off x="15046" y="4589"/>
                <a:ext cx="72" cy="51"/>
              </a:xfrm>
              <a:custGeom>
                <a:avLst/>
                <a:gdLst>
                  <a:gd name="T0" fmla="*/ 62 w 72"/>
                  <a:gd name="T1" fmla="*/ 17 h 51"/>
                  <a:gd name="T2" fmla="*/ 56 w 72"/>
                  <a:gd name="T3" fmla="*/ 13 h 51"/>
                  <a:gd name="T4" fmla="*/ 54 w 72"/>
                  <a:gd name="T5" fmla="*/ 7 h 51"/>
                  <a:gd name="T6" fmla="*/ 58 w 72"/>
                  <a:gd name="T7" fmla="*/ 13 h 51"/>
                  <a:gd name="T8" fmla="*/ 56 w 72"/>
                  <a:gd name="T9" fmla="*/ 39 h 51"/>
                  <a:gd name="T10" fmla="*/ 50 w 72"/>
                  <a:gd name="T11" fmla="*/ 37 h 51"/>
                  <a:gd name="T12" fmla="*/ 40 w 72"/>
                  <a:gd name="T13" fmla="*/ 39 h 51"/>
                  <a:gd name="T14" fmla="*/ 26 w 72"/>
                  <a:gd name="T15" fmla="*/ 41 h 51"/>
                  <a:gd name="T16" fmla="*/ 24 w 72"/>
                  <a:gd name="T17" fmla="*/ 35 h 51"/>
                  <a:gd name="T18" fmla="*/ 12 w 72"/>
                  <a:gd name="T19" fmla="*/ 39 h 51"/>
                  <a:gd name="T20" fmla="*/ 0 w 72"/>
                  <a:gd name="T21" fmla="*/ 41 h 51"/>
                  <a:gd name="T22" fmla="*/ 26 w 72"/>
                  <a:gd name="T23" fmla="*/ 41 h 5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72"/>
                  <a:gd name="T37" fmla="*/ 0 h 51"/>
                  <a:gd name="T38" fmla="*/ 72 w 72"/>
                  <a:gd name="T39" fmla="*/ 51 h 5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72" h="51">
                    <a:moveTo>
                      <a:pt x="62" y="17"/>
                    </a:moveTo>
                    <a:cubicBezTo>
                      <a:pt x="67" y="0"/>
                      <a:pt x="72" y="29"/>
                      <a:pt x="56" y="13"/>
                    </a:cubicBezTo>
                    <a:cubicBezTo>
                      <a:pt x="55" y="11"/>
                      <a:pt x="51" y="7"/>
                      <a:pt x="54" y="7"/>
                    </a:cubicBezTo>
                    <a:cubicBezTo>
                      <a:pt x="56" y="7"/>
                      <a:pt x="57" y="10"/>
                      <a:pt x="58" y="13"/>
                    </a:cubicBezTo>
                    <a:cubicBezTo>
                      <a:pt x="58" y="21"/>
                      <a:pt x="56" y="30"/>
                      <a:pt x="56" y="39"/>
                    </a:cubicBezTo>
                    <a:cubicBezTo>
                      <a:pt x="53" y="30"/>
                      <a:pt x="53" y="13"/>
                      <a:pt x="50" y="37"/>
                    </a:cubicBezTo>
                    <a:cubicBezTo>
                      <a:pt x="46" y="20"/>
                      <a:pt x="47" y="31"/>
                      <a:pt x="40" y="39"/>
                    </a:cubicBezTo>
                    <a:cubicBezTo>
                      <a:pt x="36" y="27"/>
                      <a:pt x="38" y="37"/>
                      <a:pt x="26" y="41"/>
                    </a:cubicBezTo>
                    <a:cubicBezTo>
                      <a:pt x="25" y="39"/>
                      <a:pt x="26" y="35"/>
                      <a:pt x="24" y="35"/>
                    </a:cubicBezTo>
                    <a:cubicBezTo>
                      <a:pt x="19" y="34"/>
                      <a:pt x="12" y="39"/>
                      <a:pt x="12" y="39"/>
                    </a:cubicBezTo>
                    <a:cubicBezTo>
                      <a:pt x="7" y="45"/>
                      <a:pt x="3" y="51"/>
                      <a:pt x="0" y="41"/>
                    </a:cubicBezTo>
                    <a:cubicBezTo>
                      <a:pt x="8" y="38"/>
                      <a:pt x="16" y="41"/>
                      <a:pt x="26" y="41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89"/>
              <p:cNvSpPr>
                <a:spLocks/>
              </p:cNvSpPr>
              <p:nvPr/>
            </p:nvSpPr>
            <p:spPr bwMode="auto">
              <a:xfrm>
                <a:off x="15100" y="4548"/>
                <a:ext cx="18" cy="64"/>
              </a:xfrm>
              <a:custGeom>
                <a:avLst/>
                <a:gdLst>
                  <a:gd name="T0" fmla="*/ 2 w 18"/>
                  <a:gd name="T1" fmla="*/ 46 h 64"/>
                  <a:gd name="T2" fmla="*/ 0 w 18"/>
                  <a:gd name="T3" fmla="*/ 60 h 64"/>
                  <a:gd name="T4" fmla="*/ 4 w 18"/>
                  <a:gd name="T5" fmla="*/ 46 h 64"/>
                  <a:gd name="T6" fmla="*/ 6 w 18"/>
                  <a:gd name="T7" fmla="*/ 58 h 64"/>
                  <a:gd name="T8" fmla="*/ 12 w 18"/>
                  <a:gd name="T9" fmla="*/ 46 h 64"/>
                  <a:gd name="T10" fmla="*/ 6 w 18"/>
                  <a:gd name="T11" fmla="*/ 54 h 64"/>
                  <a:gd name="T12" fmla="*/ 12 w 18"/>
                  <a:gd name="T13" fmla="*/ 0 h 64"/>
                  <a:gd name="T14" fmla="*/ 16 w 18"/>
                  <a:gd name="T15" fmla="*/ 24 h 64"/>
                  <a:gd name="T16" fmla="*/ 12 w 18"/>
                  <a:gd name="T17" fmla="*/ 62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8"/>
                  <a:gd name="T28" fmla="*/ 0 h 64"/>
                  <a:gd name="T29" fmla="*/ 18 w 18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8" h="64">
                    <a:moveTo>
                      <a:pt x="2" y="46"/>
                    </a:moveTo>
                    <a:cubicBezTo>
                      <a:pt x="1" y="50"/>
                      <a:pt x="0" y="55"/>
                      <a:pt x="0" y="60"/>
                    </a:cubicBezTo>
                    <a:cubicBezTo>
                      <a:pt x="0" y="64"/>
                      <a:pt x="2" y="50"/>
                      <a:pt x="4" y="46"/>
                    </a:cubicBezTo>
                    <a:cubicBezTo>
                      <a:pt x="4" y="50"/>
                      <a:pt x="3" y="55"/>
                      <a:pt x="6" y="58"/>
                    </a:cubicBezTo>
                    <a:cubicBezTo>
                      <a:pt x="7" y="59"/>
                      <a:pt x="12" y="45"/>
                      <a:pt x="12" y="46"/>
                    </a:cubicBezTo>
                    <a:cubicBezTo>
                      <a:pt x="9" y="47"/>
                      <a:pt x="8" y="51"/>
                      <a:pt x="6" y="54"/>
                    </a:cubicBezTo>
                    <a:cubicBezTo>
                      <a:pt x="8" y="36"/>
                      <a:pt x="6" y="17"/>
                      <a:pt x="12" y="0"/>
                    </a:cubicBezTo>
                    <a:cubicBezTo>
                      <a:pt x="15" y="11"/>
                      <a:pt x="18" y="9"/>
                      <a:pt x="16" y="24"/>
                    </a:cubicBezTo>
                    <a:cubicBezTo>
                      <a:pt x="15" y="31"/>
                      <a:pt x="12" y="51"/>
                      <a:pt x="12" y="62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90"/>
              <p:cNvSpPr>
                <a:spLocks/>
              </p:cNvSpPr>
              <p:nvPr/>
            </p:nvSpPr>
            <p:spPr bwMode="auto">
              <a:xfrm>
                <a:off x="15042" y="4487"/>
                <a:ext cx="80" cy="181"/>
              </a:xfrm>
              <a:custGeom>
                <a:avLst/>
                <a:gdLst>
                  <a:gd name="T0" fmla="*/ 38 w 80"/>
                  <a:gd name="T1" fmla="*/ 23 h 181"/>
                  <a:gd name="T2" fmla="*/ 36 w 80"/>
                  <a:gd name="T3" fmla="*/ 23 h 181"/>
                  <a:gd name="T4" fmla="*/ 26 w 80"/>
                  <a:gd name="T5" fmla="*/ 25 h 181"/>
                  <a:gd name="T6" fmla="*/ 18 w 80"/>
                  <a:gd name="T7" fmla="*/ 21 h 181"/>
                  <a:gd name="T8" fmla="*/ 20 w 80"/>
                  <a:gd name="T9" fmla="*/ 27 h 181"/>
                  <a:gd name="T10" fmla="*/ 14 w 80"/>
                  <a:gd name="T11" fmla="*/ 21 h 181"/>
                  <a:gd name="T12" fmla="*/ 18 w 80"/>
                  <a:gd name="T13" fmla="*/ 29 h 181"/>
                  <a:gd name="T14" fmla="*/ 14 w 80"/>
                  <a:gd name="T15" fmla="*/ 23 h 181"/>
                  <a:gd name="T16" fmla="*/ 0 w 80"/>
                  <a:gd name="T17" fmla="*/ 15 h 181"/>
                  <a:gd name="T18" fmla="*/ 24 w 80"/>
                  <a:gd name="T19" fmla="*/ 7 h 181"/>
                  <a:gd name="T20" fmla="*/ 42 w 80"/>
                  <a:gd name="T21" fmla="*/ 15 h 181"/>
                  <a:gd name="T22" fmla="*/ 50 w 80"/>
                  <a:gd name="T23" fmla="*/ 35 h 181"/>
                  <a:gd name="T24" fmla="*/ 62 w 80"/>
                  <a:gd name="T25" fmla="*/ 43 h 181"/>
                  <a:gd name="T26" fmla="*/ 66 w 80"/>
                  <a:gd name="T27" fmla="*/ 53 h 181"/>
                  <a:gd name="T28" fmla="*/ 72 w 80"/>
                  <a:gd name="T29" fmla="*/ 49 h 181"/>
                  <a:gd name="T30" fmla="*/ 74 w 80"/>
                  <a:gd name="T31" fmla="*/ 57 h 181"/>
                  <a:gd name="T32" fmla="*/ 80 w 80"/>
                  <a:gd name="T33" fmla="*/ 83 h 181"/>
                  <a:gd name="T34" fmla="*/ 68 w 80"/>
                  <a:gd name="T35" fmla="*/ 119 h 181"/>
                  <a:gd name="T36" fmla="*/ 18 w 80"/>
                  <a:gd name="T37" fmla="*/ 181 h 181"/>
                  <a:gd name="T38" fmla="*/ 10 w 80"/>
                  <a:gd name="T39" fmla="*/ 147 h 181"/>
                  <a:gd name="T40" fmla="*/ 0 w 80"/>
                  <a:gd name="T41" fmla="*/ 141 h 18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80"/>
                  <a:gd name="T64" fmla="*/ 0 h 181"/>
                  <a:gd name="T65" fmla="*/ 80 w 80"/>
                  <a:gd name="T66" fmla="*/ 181 h 181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80" h="181">
                    <a:moveTo>
                      <a:pt x="38" y="23"/>
                    </a:moveTo>
                    <a:cubicBezTo>
                      <a:pt x="27" y="4"/>
                      <a:pt x="29" y="18"/>
                      <a:pt x="36" y="23"/>
                    </a:cubicBezTo>
                    <a:cubicBezTo>
                      <a:pt x="44" y="36"/>
                      <a:pt x="37" y="21"/>
                      <a:pt x="26" y="25"/>
                    </a:cubicBezTo>
                    <a:cubicBezTo>
                      <a:pt x="26" y="25"/>
                      <a:pt x="20" y="22"/>
                      <a:pt x="18" y="21"/>
                    </a:cubicBezTo>
                    <a:cubicBezTo>
                      <a:pt x="18" y="23"/>
                      <a:pt x="22" y="27"/>
                      <a:pt x="20" y="27"/>
                    </a:cubicBezTo>
                    <a:cubicBezTo>
                      <a:pt x="17" y="27"/>
                      <a:pt x="16" y="19"/>
                      <a:pt x="14" y="21"/>
                    </a:cubicBezTo>
                    <a:cubicBezTo>
                      <a:pt x="11" y="23"/>
                      <a:pt x="18" y="26"/>
                      <a:pt x="18" y="29"/>
                    </a:cubicBezTo>
                    <a:cubicBezTo>
                      <a:pt x="18" y="31"/>
                      <a:pt x="14" y="23"/>
                      <a:pt x="14" y="23"/>
                    </a:cubicBezTo>
                    <a:cubicBezTo>
                      <a:pt x="5" y="25"/>
                      <a:pt x="2" y="23"/>
                      <a:pt x="0" y="15"/>
                    </a:cubicBezTo>
                    <a:cubicBezTo>
                      <a:pt x="3" y="0"/>
                      <a:pt x="9" y="5"/>
                      <a:pt x="24" y="7"/>
                    </a:cubicBezTo>
                    <a:cubicBezTo>
                      <a:pt x="32" y="15"/>
                      <a:pt x="30" y="20"/>
                      <a:pt x="42" y="15"/>
                    </a:cubicBezTo>
                    <a:cubicBezTo>
                      <a:pt x="45" y="21"/>
                      <a:pt x="44" y="31"/>
                      <a:pt x="50" y="35"/>
                    </a:cubicBezTo>
                    <a:cubicBezTo>
                      <a:pt x="54" y="37"/>
                      <a:pt x="62" y="43"/>
                      <a:pt x="62" y="43"/>
                    </a:cubicBezTo>
                    <a:cubicBezTo>
                      <a:pt x="63" y="46"/>
                      <a:pt x="62" y="51"/>
                      <a:pt x="66" y="53"/>
                    </a:cubicBezTo>
                    <a:cubicBezTo>
                      <a:pt x="68" y="54"/>
                      <a:pt x="69" y="47"/>
                      <a:pt x="72" y="49"/>
                    </a:cubicBezTo>
                    <a:cubicBezTo>
                      <a:pt x="74" y="50"/>
                      <a:pt x="73" y="54"/>
                      <a:pt x="74" y="57"/>
                    </a:cubicBezTo>
                    <a:cubicBezTo>
                      <a:pt x="68" y="68"/>
                      <a:pt x="76" y="72"/>
                      <a:pt x="80" y="83"/>
                    </a:cubicBezTo>
                    <a:cubicBezTo>
                      <a:pt x="72" y="94"/>
                      <a:pt x="73" y="106"/>
                      <a:pt x="68" y="119"/>
                    </a:cubicBezTo>
                    <a:cubicBezTo>
                      <a:pt x="60" y="135"/>
                      <a:pt x="32" y="166"/>
                      <a:pt x="18" y="181"/>
                    </a:cubicBezTo>
                    <a:cubicBezTo>
                      <a:pt x="15" y="171"/>
                      <a:pt x="13" y="154"/>
                      <a:pt x="10" y="147"/>
                    </a:cubicBezTo>
                    <a:cubicBezTo>
                      <a:pt x="8" y="143"/>
                      <a:pt x="2" y="143"/>
                      <a:pt x="0" y="141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91"/>
              <p:cNvSpPr>
                <a:spLocks/>
              </p:cNvSpPr>
              <p:nvPr/>
            </p:nvSpPr>
            <p:spPr bwMode="auto">
              <a:xfrm>
                <a:off x="15054" y="4510"/>
                <a:ext cx="56" cy="30"/>
              </a:xfrm>
              <a:custGeom>
                <a:avLst/>
                <a:gdLst>
                  <a:gd name="T0" fmla="*/ 62 w 62"/>
                  <a:gd name="T1" fmla="*/ 30 h 30"/>
                  <a:gd name="T2" fmla="*/ 0 w 62"/>
                  <a:gd name="T3" fmla="*/ 0 h 30"/>
                  <a:gd name="T4" fmla="*/ 22 w 62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62"/>
                  <a:gd name="T10" fmla="*/ 0 h 30"/>
                  <a:gd name="T11" fmla="*/ 62 w 62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2" h="30">
                    <a:moveTo>
                      <a:pt x="62" y="30"/>
                    </a:moveTo>
                    <a:cubicBezTo>
                      <a:pt x="58" y="2"/>
                      <a:pt x="24" y="4"/>
                      <a:pt x="0" y="0"/>
                    </a:cubicBezTo>
                    <a:cubicBezTo>
                      <a:pt x="6" y="9"/>
                      <a:pt x="14" y="7"/>
                      <a:pt x="22" y="0"/>
                    </a:cubicBezTo>
                  </a:path>
                </a:pathLst>
              </a:cu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92"/>
              <p:cNvSpPr>
                <a:spLocks/>
              </p:cNvSpPr>
              <p:nvPr/>
            </p:nvSpPr>
            <p:spPr bwMode="auto">
              <a:xfrm>
                <a:off x="15108" y="4524"/>
                <a:ext cx="11" cy="36"/>
              </a:xfrm>
              <a:custGeom>
                <a:avLst/>
                <a:gdLst>
                  <a:gd name="T0" fmla="*/ 6 w 11"/>
                  <a:gd name="T1" fmla="*/ 18 h 36"/>
                  <a:gd name="T2" fmla="*/ 8 w 11"/>
                  <a:gd name="T3" fmla="*/ 36 h 36"/>
                  <a:gd name="T4" fmla="*/ 6 w 11"/>
                  <a:gd name="T5" fmla="*/ 18 h 36"/>
                  <a:gd name="T6" fmla="*/ 0 60000 65536"/>
                  <a:gd name="T7" fmla="*/ 0 60000 65536"/>
                  <a:gd name="T8" fmla="*/ 0 60000 65536"/>
                  <a:gd name="T9" fmla="*/ 0 w 11"/>
                  <a:gd name="T10" fmla="*/ 0 h 36"/>
                  <a:gd name="T11" fmla="*/ 11 w 1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1" h="36">
                    <a:moveTo>
                      <a:pt x="6" y="18"/>
                    </a:moveTo>
                    <a:cubicBezTo>
                      <a:pt x="0" y="0"/>
                      <a:pt x="4" y="29"/>
                      <a:pt x="8" y="36"/>
                    </a:cubicBezTo>
                    <a:cubicBezTo>
                      <a:pt x="10" y="24"/>
                      <a:pt x="11" y="30"/>
                      <a:pt x="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7" name="Group 96"/>
          <p:cNvGrpSpPr>
            <a:grpSpLocks/>
          </p:cNvGrpSpPr>
          <p:nvPr/>
        </p:nvGrpSpPr>
        <p:grpSpPr bwMode="auto">
          <a:xfrm rot="-5400000">
            <a:off x="5380831" y="2590006"/>
            <a:ext cx="935038" cy="949325"/>
            <a:chOff x="16227" y="9037"/>
            <a:chExt cx="589" cy="598"/>
          </a:xfrm>
        </p:grpSpPr>
        <p:sp>
          <p:nvSpPr>
            <p:cNvPr id="48" name="Line 97"/>
            <p:cNvSpPr>
              <a:spLocks noChangeShapeType="1"/>
            </p:cNvSpPr>
            <p:nvPr/>
          </p:nvSpPr>
          <p:spPr bwMode="auto">
            <a:xfrm rot="-6590074">
              <a:off x="16772" y="9580"/>
              <a:ext cx="42" cy="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9" name="Group 98"/>
            <p:cNvGrpSpPr>
              <a:grpSpLocks/>
            </p:cNvGrpSpPr>
            <p:nvPr/>
          </p:nvGrpSpPr>
          <p:grpSpPr bwMode="auto">
            <a:xfrm>
              <a:off x="16227" y="9037"/>
              <a:ext cx="581" cy="598"/>
              <a:chOff x="16227" y="9037"/>
              <a:chExt cx="581" cy="598"/>
            </a:xfrm>
          </p:grpSpPr>
          <p:sp>
            <p:nvSpPr>
              <p:cNvPr id="50" name="Line 99"/>
              <p:cNvSpPr>
                <a:spLocks noChangeShapeType="1"/>
              </p:cNvSpPr>
              <p:nvPr/>
            </p:nvSpPr>
            <p:spPr bwMode="auto">
              <a:xfrm rot="-6590074">
                <a:off x="16629" y="9044"/>
                <a:ext cx="28" cy="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AutoShape 100"/>
              <p:cNvSpPr>
                <a:spLocks noChangeArrowheads="1"/>
              </p:cNvSpPr>
              <p:nvPr/>
            </p:nvSpPr>
            <p:spPr bwMode="auto">
              <a:xfrm rot="10774116">
                <a:off x="16227" y="9082"/>
                <a:ext cx="546" cy="553"/>
              </a:xfrm>
              <a:custGeom>
                <a:avLst/>
                <a:gdLst>
                  <a:gd name="T0" fmla="*/ 478 w 21600"/>
                  <a:gd name="T1" fmla="*/ 277 h 21600"/>
                  <a:gd name="T2" fmla="*/ 273 w 21600"/>
                  <a:gd name="T3" fmla="*/ 553 h 21600"/>
                  <a:gd name="T4" fmla="*/ 68 w 21600"/>
                  <a:gd name="T5" fmla="*/ 277 h 21600"/>
                  <a:gd name="T6" fmla="*/ 273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10 w 21600"/>
                  <a:gd name="T13" fmla="*/ 4492 h 21600"/>
                  <a:gd name="T14" fmla="*/ 17090 w 21600"/>
                  <a:gd name="T15" fmla="*/ 17108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Line 101"/>
              <p:cNvSpPr>
                <a:spLocks noChangeShapeType="1"/>
              </p:cNvSpPr>
              <p:nvPr/>
            </p:nvSpPr>
            <p:spPr bwMode="auto">
              <a:xfrm>
                <a:off x="16653" y="9037"/>
                <a:ext cx="155" cy="54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102"/>
              <p:cNvSpPr>
                <a:spLocks noChangeShapeType="1"/>
              </p:cNvSpPr>
              <p:nvPr/>
            </p:nvSpPr>
            <p:spPr bwMode="auto">
              <a:xfrm flipV="1">
                <a:off x="16391" y="9039"/>
                <a:ext cx="262" cy="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Line 103"/>
              <p:cNvSpPr>
                <a:spLocks noChangeShapeType="1"/>
              </p:cNvSpPr>
              <p:nvPr/>
            </p:nvSpPr>
            <p:spPr bwMode="auto">
              <a:xfrm rot="-6590074">
                <a:off x="16363" y="9045"/>
                <a:ext cx="26" cy="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5" name="Text Box 104"/>
          <p:cNvSpPr txBox="1">
            <a:spLocks noChangeArrowheads="1"/>
          </p:cNvSpPr>
          <p:nvPr/>
        </p:nvSpPr>
        <p:spPr bwMode="auto">
          <a:xfrm>
            <a:off x="4668837" y="4024313"/>
            <a:ext cx="216535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latin typeface="Times" pitchFamily="-105" charset="0"/>
              </a:rPr>
              <a:t>insert and caudal fin</a:t>
            </a:r>
            <a:endParaRPr lang="en-US">
              <a:latin typeface="Times" pitchFamily="-105" charset="0"/>
            </a:endParaRPr>
          </a:p>
        </p:txBody>
      </p:sp>
      <p:sp>
        <p:nvSpPr>
          <p:cNvPr id="56" name="AutoShape 7"/>
          <p:cNvSpPr>
            <a:spLocks noChangeArrowheads="1"/>
          </p:cNvSpPr>
          <p:nvPr/>
        </p:nvSpPr>
        <p:spPr bwMode="auto">
          <a:xfrm rot="-16138129">
            <a:off x="2673350" y="2560637"/>
            <a:ext cx="350838" cy="417513"/>
          </a:xfrm>
          <a:prstGeom prst="can">
            <a:avLst>
              <a:gd name="adj" fmla="val 29751"/>
            </a:avLst>
          </a:pr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shade val="8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57" name="Oval 8"/>
          <p:cNvSpPr>
            <a:spLocks noChangeArrowheads="1"/>
          </p:cNvSpPr>
          <p:nvPr/>
        </p:nvSpPr>
        <p:spPr bwMode="auto">
          <a:xfrm>
            <a:off x="2967037" y="2655888"/>
            <a:ext cx="65088" cy="25241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AutoShape 9"/>
          <p:cNvSpPr>
            <a:spLocks noChangeArrowheads="1"/>
          </p:cNvSpPr>
          <p:nvPr/>
        </p:nvSpPr>
        <p:spPr bwMode="auto">
          <a:xfrm rot="-16138129">
            <a:off x="2948781" y="2959894"/>
            <a:ext cx="350837" cy="415925"/>
          </a:xfrm>
          <a:prstGeom prst="can">
            <a:avLst>
              <a:gd name="adj" fmla="val 29638"/>
            </a:avLst>
          </a:pr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shade val="8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59" name="Oval 10"/>
          <p:cNvSpPr>
            <a:spLocks noChangeArrowheads="1"/>
          </p:cNvSpPr>
          <p:nvPr/>
        </p:nvSpPr>
        <p:spPr bwMode="auto">
          <a:xfrm>
            <a:off x="3243262" y="3054350"/>
            <a:ext cx="65088" cy="25241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AutoShape 11"/>
          <p:cNvSpPr>
            <a:spLocks noChangeArrowheads="1"/>
          </p:cNvSpPr>
          <p:nvPr/>
        </p:nvSpPr>
        <p:spPr bwMode="auto">
          <a:xfrm rot="-16138129">
            <a:off x="3389312" y="2959101"/>
            <a:ext cx="350837" cy="417512"/>
          </a:xfrm>
          <a:prstGeom prst="can">
            <a:avLst>
              <a:gd name="adj" fmla="val 29751"/>
            </a:avLst>
          </a:pr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shade val="8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61" name="Oval 12"/>
          <p:cNvSpPr>
            <a:spLocks noChangeArrowheads="1"/>
          </p:cNvSpPr>
          <p:nvPr/>
        </p:nvSpPr>
        <p:spPr bwMode="auto">
          <a:xfrm>
            <a:off x="3683000" y="3054350"/>
            <a:ext cx="65087" cy="25241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AutoShape 13"/>
          <p:cNvSpPr>
            <a:spLocks noChangeArrowheads="1"/>
          </p:cNvSpPr>
          <p:nvPr/>
        </p:nvSpPr>
        <p:spPr bwMode="auto">
          <a:xfrm rot="-16138129">
            <a:off x="3572669" y="2567781"/>
            <a:ext cx="350838" cy="415925"/>
          </a:xfrm>
          <a:prstGeom prst="can">
            <a:avLst>
              <a:gd name="adj" fmla="val 29638"/>
            </a:avLst>
          </a:pr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shade val="8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63" name="Oval 14"/>
          <p:cNvSpPr>
            <a:spLocks noChangeArrowheads="1"/>
          </p:cNvSpPr>
          <p:nvPr/>
        </p:nvSpPr>
        <p:spPr bwMode="auto">
          <a:xfrm>
            <a:off x="3867150" y="2662238"/>
            <a:ext cx="65087" cy="25241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AutoShape 15"/>
          <p:cNvSpPr>
            <a:spLocks noChangeArrowheads="1"/>
          </p:cNvSpPr>
          <p:nvPr/>
        </p:nvSpPr>
        <p:spPr bwMode="auto">
          <a:xfrm rot="-16138129">
            <a:off x="3113087" y="2560638"/>
            <a:ext cx="350838" cy="417512"/>
          </a:xfrm>
          <a:prstGeom prst="can">
            <a:avLst>
              <a:gd name="adj" fmla="val 29751"/>
            </a:avLst>
          </a:pr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shade val="8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65" name="Oval 16"/>
          <p:cNvSpPr>
            <a:spLocks noChangeArrowheads="1"/>
          </p:cNvSpPr>
          <p:nvPr/>
        </p:nvSpPr>
        <p:spPr bwMode="auto">
          <a:xfrm>
            <a:off x="3421062" y="2643188"/>
            <a:ext cx="63500" cy="252412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Text Box 17"/>
          <p:cNvSpPr txBox="1">
            <a:spLocks noChangeArrowheads="1"/>
          </p:cNvSpPr>
          <p:nvPr/>
        </p:nvSpPr>
        <p:spPr bwMode="auto">
          <a:xfrm>
            <a:off x="2687637" y="4043363"/>
            <a:ext cx="16764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latin typeface="Times" pitchFamily="-105" charset="0"/>
              </a:rPr>
              <a:t>ring vertebrae</a:t>
            </a:r>
            <a:endParaRPr lang="en-US">
              <a:latin typeface="Times" pitchFamily="-105" charset="0"/>
            </a:endParaRPr>
          </a:p>
        </p:txBody>
      </p:sp>
      <p:sp>
        <p:nvSpPr>
          <p:cNvPr id="67" name="Text Box 107"/>
          <p:cNvSpPr txBox="1">
            <a:spLocks noChangeArrowheads="1"/>
          </p:cNvSpPr>
          <p:nvPr/>
        </p:nvSpPr>
        <p:spPr bwMode="auto">
          <a:xfrm>
            <a:off x="3078162" y="3395663"/>
            <a:ext cx="6889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>
                <a:latin typeface="Trebuchet MS" pitchFamily="-105" charset="0"/>
              </a:rPr>
              <a:t>Delrin™</a:t>
            </a:r>
          </a:p>
        </p:txBody>
      </p:sp>
      <p:grpSp>
        <p:nvGrpSpPr>
          <p:cNvPr id="68" name="Group 113"/>
          <p:cNvGrpSpPr>
            <a:grpSpLocks/>
          </p:cNvGrpSpPr>
          <p:nvPr/>
        </p:nvGrpSpPr>
        <p:grpSpPr bwMode="auto">
          <a:xfrm>
            <a:off x="2611437" y="4743450"/>
            <a:ext cx="4368800" cy="1422400"/>
            <a:chOff x="2812" y="4149"/>
            <a:chExt cx="2752" cy="896"/>
          </a:xfrm>
        </p:grpSpPr>
        <p:grpSp>
          <p:nvGrpSpPr>
            <p:cNvPr id="69" name="Group 26"/>
            <p:cNvGrpSpPr>
              <a:grpSpLocks/>
            </p:cNvGrpSpPr>
            <p:nvPr/>
          </p:nvGrpSpPr>
          <p:grpSpPr bwMode="auto">
            <a:xfrm>
              <a:off x="3233" y="4268"/>
              <a:ext cx="2286" cy="699"/>
              <a:chOff x="13356" y="9519"/>
              <a:chExt cx="2286" cy="699"/>
            </a:xfrm>
          </p:grpSpPr>
          <p:grpSp>
            <p:nvGrpSpPr>
              <p:cNvPr id="71" name="Group 27"/>
              <p:cNvGrpSpPr>
                <a:grpSpLocks/>
              </p:cNvGrpSpPr>
              <p:nvPr/>
            </p:nvGrpSpPr>
            <p:grpSpPr bwMode="auto">
              <a:xfrm>
                <a:off x="13356" y="9542"/>
                <a:ext cx="2217" cy="676"/>
                <a:chOff x="14272" y="9136"/>
                <a:chExt cx="2112" cy="644"/>
              </a:xfrm>
            </p:grpSpPr>
            <p:sp>
              <p:nvSpPr>
                <p:cNvPr id="74" name="Oval 28"/>
                <p:cNvSpPr>
                  <a:spLocks noChangeArrowheads="1"/>
                </p:cNvSpPr>
                <p:nvPr/>
              </p:nvSpPr>
              <p:spPr bwMode="auto">
                <a:xfrm rot="5496667">
                  <a:off x="16032" y="9463"/>
                  <a:ext cx="80" cy="20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Line 29"/>
                <p:cNvSpPr>
                  <a:spLocks noChangeShapeType="1"/>
                </p:cNvSpPr>
                <p:nvPr/>
              </p:nvSpPr>
              <p:spPr bwMode="auto">
                <a:xfrm flipH="1">
                  <a:off x="14433" y="9398"/>
                  <a:ext cx="150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Line 30"/>
                <p:cNvSpPr>
                  <a:spLocks noChangeShapeType="1"/>
                </p:cNvSpPr>
                <p:nvPr/>
              </p:nvSpPr>
              <p:spPr bwMode="auto">
                <a:xfrm flipH="1">
                  <a:off x="14433" y="9554"/>
                  <a:ext cx="150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31"/>
                <p:cNvSpPr>
                  <a:spLocks/>
                </p:cNvSpPr>
                <p:nvPr/>
              </p:nvSpPr>
              <p:spPr bwMode="auto">
                <a:xfrm>
                  <a:off x="14413" y="9393"/>
                  <a:ext cx="20" cy="161"/>
                </a:xfrm>
                <a:custGeom>
                  <a:avLst/>
                  <a:gdLst>
                    <a:gd name="T0" fmla="*/ 48 w 48"/>
                    <a:gd name="T1" fmla="*/ 0 h 384"/>
                    <a:gd name="T2" fmla="*/ 0 w 48"/>
                    <a:gd name="T3" fmla="*/ 192 h 384"/>
                    <a:gd name="T4" fmla="*/ 48 w 48"/>
                    <a:gd name="T5" fmla="*/ 384 h 384"/>
                    <a:gd name="T6" fmla="*/ 0 60000 65536"/>
                    <a:gd name="T7" fmla="*/ 0 60000 65536"/>
                    <a:gd name="T8" fmla="*/ 0 60000 65536"/>
                    <a:gd name="T9" fmla="*/ 0 w 48"/>
                    <a:gd name="T10" fmla="*/ 0 h 384"/>
                    <a:gd name="T11" fmla="*/ 48 w 48"/>
                    <a:gd name="T12" fmla="*/ 384 h 38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48" h="384">
                      <a:moveTo>
                        <a:pt x="48" y="0"/>
                      </a:moveTo>
                      <a:cubicBezTo>
                        <a:pt x="24" y="64"/>
                        <a:pt x="0" y="128"/>
                        <a:pt x="0" y="192"/>
                      </a:cubicBezTo>
                      <a:cubicBezTo>
                        <a:pt x="0" y="256"/>
                        <a:pt x="24" y="320"/>
                        <a:pt x="48" y="384"/>
                      </a:cubicBezTo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Rectangle 32"/>
                <p:cNvSpPr>
                  <a:spLocks noChangeArrowheads="1"/>
                </p:cNvSpPr>
                <p:nvPr/>
              </p:nvSpPr>
              <p:spPr bwMode="auto">
                <a:xfrm>
                  <a:off x="14272" y="9171"/>
                  <a:ext cx="141" cy="584"/>
                </a:xfrm>
                <a:prstGeom prst="rect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3529"/>
                        <a:invGamma/>
                      </a:schemeClr>
                    </a:gs>
                  </a:gsLst>
                  <a:lin ang="270000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79" name="Oval 33"/>
                <p:cNvSpPr>
                  <a:spLocks noChangeArrowheads="1"/>
                </p:cNvSpPr>
                <p:nvPr/>
              </p:nvSpPr>
              <p:spPr bwMode="auto">
                <a:xfrm>
                  <a:off x="14332" y="9352"/>
                  <a:ext cx="20" cy="2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80" name="Oval 34"/>
                <p:cNvSpPr>
                  <a:spLocks noChangeArrowheads="1"/>
                </p:cNvSpPr>
                <p:nvPr/>
              </p:nvSpPr>
              <p:spPr bwMode="auto">
                <a:xfrm>
                  <a:off x="14332" y="9594"/>
                  <a:ext cx="20" cy="2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81" name="Line 35"/>
                <p:cNvSpPr>
                  <a:spLocks noChangeShapeType="1"/>
                </p:cNvSpPr>
                <p:nvPr/>
              </p:nvSpPr>
              <p:spPr bwMode="auto">
                <a:xfrm flipV="1">
                  <a:off x="14413" y="9151"/>
                  <a:ext cx="20" cy="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Line 36"/>
                <p:cNvSpPr>
                  <a:spLocks noChangeShapeType="1"/>
                </p:cNvSpPr>
                <p:nvPr/>
              </p:nvSpPr>
              <p:spPr bwMode="auto">
                <a:xfrm>
                  <a:off x="14433" y="9151"/>
                  <a:ext cx="0" cy="2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" name="Line 37"/>
                <p:cNvSpPr>
                  <a:spLocks noChangeShapeType="1"/>
                </p:cNvSpPr>
                <p:nvPr/>
              </p:nvSpPr>
              <p:spPr bwMode="auto">
                <a:xfrm flipV="1">
                  <a:off x="14272" y="9151"/>
                  <a:ext cx="20" cy="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" name="Line 38"/>
                <p:cNvSpPr>
                  <a:spLocks noChangeShapeType="1"/>
                </p:cNvSpPr>
                <p:nvPr/>
              </p:nvSpPr>
              <p:spPr bwMode="auto">
                <a:xfrm>
                  <a:off x="14292" y="9151"/>
                  <a:ext cx="141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14413" y="9735"/>
                  <a:ext cx="20" cy="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" name="Line 40"/>
                <p:cNvSpPr>
                  <a:spLocks noChangeShapeType="1"/>
                </p:cNvSpPr>
                <p:nvPr/>
              </p:nvSpPr>
              <p:spPr bwMode="auto">
                <a:xfrm flipV="1">
                  <a:off x="14433" y="9554"/>
                  <a:ext cx="0" cy="18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" name="Line 41"/>
                <p:cNvSpPr>
                  <a:spLocks noChangeShapeType="1"/>
                </p:cNvSpPr>
                <p:nvPr/>
              </p:nvSpPr>
              <p:spPr bwMode="auto">
                <a:xfrm flipH="1">
                  <a:off x="14473" y="9554"/>
                  <a:ext cx="14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8" name="Oval 42"/>
                <p:cNvSpPr>
                  <a:spLocks noChangeArrowheads="1"/>
                </p:cNvSpPr>
                <p:nvPr/>
              </p:nvSpPr>
              <p:spPr bwMode="auto">
                <a:xfrm rot="5496667">
                  <a:off x="16032" y="9463"/>
                  <a:ext cx="80" cy="20"/>
                </a:xfrm>
                <a:prstGeom prst="ellips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9" name="Oval 43"/>
                <p:cNvSpPr>
                  <a:spLocks noChangeArrowheads="1"/>
                </p:cNvSpPr>
                <p:nvPr/>
              </p:nvSpPr>
              <p:spPr bwMode="auto">
                <a:xfrm rot="-16103333">
                  <a:off x="16033" y="9464"/>
                  <a:ext cx="81" cy="20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0" name="AutoShape 44"/>
                <p:cNvSpPr>
                  <a:spLocks noChangeArrowheads="1"/>
                </p:cNvSpPr>
                <p:nvPr/>
              </p:nvSpPr>
              <p:spPr bwMode="auto">
                <a:xfrm rot="-16138129">
                  <a:off x="14421" y="9367"/>
                  <a:ext cx="202" cy="220"/>
                </a:xfrm>
                <a:prstGeom prst="can">
                  <a:avLst>
                    <a:gd name="adj" fmla="val 27488"/>
                  </a:avLst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1" name="AutoShape 45"/>
                <p:cNvSpPr>
                  <a:spLocks noChangeArrowheads="1"/>
                </p:cNvSpPr>
                <p:nvPr/>
              </p:nvSpPr>
              <p:spPr bwMode="auto">
                <a:xfrm rot="5395113">
                  <a:off x="14644" y="9348"/>
                  <a:ext cx="161" cy="261"/>
                </a:xfrm>
                <a:prstGeom prst="can">
                  <a:avLst>
                    <a:gd name="adj" fmla="val 40528"/>
                  </a:avLst>
                </a:prstGeom>
                <a:gradFill rotWithShape="0">
                  <a:gsLst>
                    <a:gs pos="0">
                      <a:srgbClr val="FFE3B9"/>
                    </a:gs>
                    <a:gs pos="100000">
                      <a:srgbClr val="FF9900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2" name="AutoShape 46"/>
                <p:cNvSpPr>
                  <a:spLocks noChangeArrowheads="1"/>
                </p:cNvSpPr>
                <p:nvPr/>
              </p:nvSpPr>
              <p:spPr bwMode="auto">
                <a:xfrm rot="-16138129">
                  <a:off x="14785" y="9367"/>
                  <a:ext cx="202" cy="222"/>
                </a:xfrm>
                <a:prstGeom prst="can">
                  <a:avLst>
                    <a:gd name="adj" fmla="val 27612"/>
                  </a:avLst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3" name="AutoShape 47"/>
                <p:cNvSpPr>
                  <a:spLocks noChangeArrowheads="1"/>
                </p:cNvSpPr>
                <p:nvPr/>
              </p:nvSpPr>
              <p:spPr bwMode="auto">
                <a:xfrm rot="5395113">
                  <a:off x="15016" y="9338"/>
                  <a:ext cx="161" cy="281"/>
                </a:xfrm>
                <a:prstGeom prst="can">
                  <a:avLst>
                    <a:gd name="adj" fmla="val 43634"/>
                  </a:avLst>
                </a:prstGeom>
                <a:gradFill rotWithShape="0">
                  <a:gsLst>
                    <a:gs pos="0">
                      <a:srgbClr val="FFE3B9"/>
                    </a:gs>
                    <a:gs pos="100000">
                      <a:srgbClr val="FF9900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AutoShape 48"/>
                <p:cNvSpPr>
                  <a:spLocks noChangeArrowheads="1"/>
                </p:cNvSpPr>
                <p:nvPr/>
              </p:nvSpPr>
              <p:spPr bwMode="auto">
                <a:xfrm rot="-16138129">
                  <a:off x="15167" y="9368"/>
                  <a:ext cx="202" cy="221"/>
                </a:xfrm>
                <a:prstGeom prst="can">
                  <a:avLst>
                    <a:gd name="adj" fmla="val 27612"/>
                  </a:avLst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5" name="AutoShape 49"/>
                <p:cNvSpPr>
                  <a:spLocks noChangeArrowheads="1"/>
                </p:cNvSpPr>
                <p:nvPr/>
              </p:nvSpPr>
              <p:spPr bwMode="auto">
                <a:xfrm rot="5395113">
                  <a:off x="15398" y="9338"/>
                  <a:ext cx="161" cy="282"/>
                </a:xfrm>
                <a:prstGeom prst="can">
                  <a:avLst>
                    <a:gd name="adj" fmla="val 43789"/>
                  </a:avLst>
                </a:prstGeom>
                <a:gradFill rotWithShape="0">
                  <a:gsLst>
                    <a:gs pos="0">
                      <a:srgbClr val="FFE3B9"/>
                    </a:gs>
                    <a:gs pos="100000">
                      <a:srgbClr val="FF9900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6" name="AutoShape 50"/>
                <p:cNvSpPr>
                  <a:spLocks noChangeArrowheads="1"/>
                </p:cNvSpPr>
                <p:nvPr/>
              </p:nvSpPr>
              <p:spPr bwMode="auto">
                <a:xfrm rot="-16138129">
                  <a:off x="15529" y="9367"/>
                  <a:ext cx="202" cy="222"/>
                </a:xfrm>
                <a:prstGeom prst="can">
                  <a:avLst>
                    <a:gd name="adj" fmla="val 27612"/>
                  </a:avLst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7" name="AutoShape 51"/>
                <p:cNvSpPr>
                  <a:spLocks noChangeArrowheads="1"/>
                </p:cNvSpPr>
                <p:nvPr/>
              </p:nvSpPr>
              <p:spPr bwMode="auto">
                <a:xfrm rot="5395113">
                  <a:off x="15760" y="9338"/>
                  <a:ext cx="161" cy="282"/>
                </a:xfrm>
                <a:prstGeom prst="can">
                  <a:avLst>
                    <a:gd name="adj" fmla="val 43789"/>
                  </a:avLst>
                </a:prstGeom>
                <a:gradFill rotWithShape="0">
                  <a:gsLst>
                    <a:gs pos="0">
                      <a:srgbClr val="FFE3B9"/>
                    </a:gs>
                    <a:gs pos="100000">
                      <a:srgbClr val="FF9900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AutoShape 52"/>
                <p:cNvSpPr>
                  <a:spLocks noChangeArrowheads="1"/>
                </p:cNvSpPr>
                <p:nvPr/>
              </p:nvSpPr>
              <p:spPr bwMode="auto">
                <a:xfrm rot="-16138129">
                  <a:off x="15891" y="9368"/>
                  <a:ext cx="202" cy="221"/>
                </a:xfrm>
                <a:prstGeom prst="can">
                  <a:avLst>
                    <a:gd name="adj" fmla="val 27612"/>
                  </a:avLst>
                </a:pr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2353"/>
                        <a:invGamma/>
                      </a:schemeClr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  <p:sp>
              <p:nvSpPr>
                <p:cNvPr id="99" name="Line 53"/>
                <p:cNvSpPr>
                  <a:spLocks noChangeShapeType="1"/>
                </p:cNvSpPr>
                <p:nvPr/>
              </p:nvSpPr>
              <p:spPr bwMode="auto">
                <a:xfrm flipV="1">
                  <a:off x="16364" y="9136"/>
                  <a:ext cx="20" cy="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Line 54"/>
                <p:cNvSpPr>
                  <a:spLocks noChangeShapeType="1"/>
                </p:cNvSpPr>
                <p:nvPr/>
              </p:nvSpPr>
              <p:spPr bwMode="auto">
                <a:xfrm flipV="1">
                  <a:off x="16364" y="9760"/>
                  <a:ext cx="20" cy="2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Line 55"/>
                <p:cNvSpPr>
                  <a:spLocks noChangeShapeType="1"/>
                </p:cNvSpPr>
                <p:nvPr/>
              </p:nvSpPr>
              <p:spPr bwMode="auto">
                <a:xfrm>
                  <a:off x="16384" y="9136"/>
                  <a:ext cx="0" cy="62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Oval 56"/>
                <p:cNvSpPr>
                  <a:spLocks noChangeArrowheads="1"/>
                </p:cNvSpPr>
                <p:nvPr/>
              </p:nvSpPr>
              <p:spPr bwMode="auto">
                <a:xfrm>
                  <a:off x="16062" y="9398"/>
                  <a:ext cx="61" cy="161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DBA5"/>
                    </a:gs>
                    <a:gs pos="100000">
                      <a:srgbClr val="FF9900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57"/>
                <p:cNvSpPr>
                  <a:spLocks/>
                </p:cNvSpPr>
                <p:nvPr/>
              </p:nvSpPr>
              <p:spPr bwMode="auto">
                <a:xfrm>
                  <a:off x="16082" y="9156"/>
                  <a:ext cx="281" cy="624"/>
                </a:xfrm>
                <a:custGeom>
                  <a:avLst/>
                  <a:gdLst/>
                  <a:ahLst/>
                  <a:cxnLst>
                    <a:cxn ang="0">
                      <a:pos x="0" y="552"/>
                    </a:cxn>
                    <a:cxn ang="0">
                      <a:pos x="0" y="936"/>
                    </a:cxn>
                    <a:cxn ang="0">
                      <a:pos x="670" y="1416"/>
                    </a:cxn>
                    <a:cxn ang="0">
                      <a:pos x="672" y="0"/>
                    </a:cxn>
                    <a:cxn ang="0">
                      <a:pos x="0" y="552"/>
                    </a:cxn>
                  </a:cxnLst>
                  <a:rect l="0" t="0" r="r" b="b"/>
                  <a:pathLst>
                    <a:path w="672" h="1416">
                      <a:moveTo>
                        <a:pt x="0" y="552"/>
                      </a:moveTo>
                      <a:lnTo>
                        <a:pt x="0" y="936"/>
                      </a:lnTo>
                      <a:lnTo>
                        <a:pt x="670" y="1416"/>
                      </a:lnTo>
                      <a:lnTo>
                        <a:pt x="672" y="0"/>
                      </a:lnTo>
                      <a:lnTo>
                        <a:pt x="0" y="552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chemeClr val="bg1"/>
                    </a:gs>
                    <a:gs pos="100000">
                      <a:schemeClr val="bg1">
                        <a:gamma/>
                        <a:shade val="81569"/>
                        <a:invGamma/>
                      </a:schemeClr>
                    </a:gs>
                  </a:gsLst>
                  <a:lin ang="2700000" scaled="1"/>
                </a:gra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en-US">
                    <a:latin typeface="Arial" pitchFamily="-108" charset="0"/>
                    <a:ea typeface="ＭＳ Ｐゴシック" pitchFamily="-108" charset="-128"/>
                    <a:cs typeface="ＭＳ Ｐゴシック" pitchFamily="-108" charset="-128"/>
                  </a:endParaRPr>
                </a:p>
              </p:txBody>
            </p:sp>
          </p:grpSp>
          <p:sp>
            <p:nvSpPr>
              <p:cNvPr id="72" name="Line 58"/>
              <p:cNvSpPr>
                <a:spLocks noChangeShapeType="1"/>
              </p:cNvSpPr>
              <p:nvPr/>
            </p:nvSpPr>
            <p:spPr bwMode="auto">
              <a:xfrm>
                <a:off x="15432" y="9519"/>
                <a:ext cx="0" cy="67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Text Box 59"/>
              <p:cNvSpPr txBox="1">
                <a:spLocks noChangeArrowheads="1"/>
              </p:cNvSpPr>
              <p:nvPr/>
            </p:nvSpPr>
            <p:spPr bwMode="auto">
              <a:xfrm>
                <a:off x="15455" y="9709"/>
                <a:ext cx="187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 i="1">
                    <a:latin typeface="Trebuchet MS" pitchFamily="-105" charset="0"/>
                  </a:rPr>
                  <a:t>b</a:t>
                </a:r>
                <a:endParaRPr lang="en-US" i="1">
                  <a:latin typeface="Trebuchet MS" pitchFamily="-105" charset="0"/>
                </a:endParaRPr>
              </a:p>
            </p:txBody>
          </p:sp>
        </p:grpSp>
        <p:sp>
          <p:nvSpPr>
            <p:cNvPr id="70" name="Rectangle 108"/>
            <p:cNvSpPr>
              <a:spLocks noChangeArrowheads="1"/>
            </p:cNvSpPr>
            <p:nvPr/>
          </p:nvSpPr>
          <p:spPr bwMode="auto">
            <a:xfrm>
              <a:off x="2812" y="4149"/>
              <a:ext cx="2752" cy="896"/>
            </a:xfrm>
            <a:prstGeom prst="rect">
              <a:avLst/>
            </a:prstGeom>
            <a:noFill/>
            <a:ln w="28575">
              <a:solidFill>
                <a:srgbClr val="0005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4" name="Text Box 114"/>
          <p:cNvSpPr txBox="1">
            <a:spLocks noChangeArrowheads="1"/>
          </p:cNvSpPr>
          <p:nvPr/>
        </p:nvSpPr>
        <p:spPr bwMode="auto">
          <a:xfrm>
            <a:off x="3551237" y="5778500"/>
            <a:ext cx="24384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latin typeface="Times" pitchFamily="-105" charset="0"/>
              </a:rPr>
              <a:t>artificial vertebral column</a:t>
            </a:r>
            <a:endParaRPr lang="en-US">
              <a:latin typeface="Times" pitchFamily="-105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026"/>
          <p:cNvGrpSpPr>
            <a:grpSpLocks/>
          </p:cNvGrpSpPr>
          <p:nvPr/>
        </p:nvGrpSpPr>
        <p:grpSpPr bwMode="auto">
          <a:xfrm>
            <a:off x="2514600" y="-228600"/>
            <a:ext cx="7848600" cy="6172200"/>
            <a:chOff x="-432" y="192"/>
            <a:chExt cx="4944" cy="3888"/>
          </a:xfrm>
        </p:grpSpPr>
        <p:graphicFrame>
          <p:nvGraphicFramePr>
            <p:cNvPr id="5" name="Object 2"/>
            <p:cNvGraphicFramePr>
              <a:graphicFrameLocks/>
            </p:cNvGraphicFramePr>
            <p:nvPr/>
          </p:nvGraphicFramePr>
          <p:xfrm>
            <a:off x="624" y="192"/>
            <a:ext cx="3888" cy="3888"/>
          </p:xfrm>
          <a:graphic>
            <a:graphicData uri="http://schemas.openxmlformats.org/presentationml/2006/ole">
              <p:oleObj spid="_x0000_s3074" name="Worksheet" r:id="rId3" imgW="5727192" imgH="3950208" progId="Excel.Sheet.8">
                <p:embed/>
              </p:oleObj>
            </a:graphicData>
          </a:graphic>
        </p:graphicFrame>
        <p:sp>
          <p:nvSpPr>
            <p:cNvPr id="6" name="Text Box 1028"/>
            <p:cNvSpPr txBox="1">
              <a:spLocks noChangeArrowheads="1"/>
            </p:cNvSpPr>
            <p:nvPr/>
          </p:nvSpPr>
          <p:spPr bwMode="auto">
            <a:xfrm>
              <a:off x="942" y="715"/>
              <a:ext cx="313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>
                  <a:solidFill>
                    <a:srgbClr val="002ACD"/>
                  </a:solidFill>
                </a:rPr>
                <a:t>Prey</a:t>
              </a:r>
              <a:endParaRPr lang="en-US"/>
            </a:p>
          </p:txBody>
        </p:sp>
        <p:sp>
          <p:nvSpPr>
            <p:cNvPr id="7" name="Text Box 1029"/>
            <p:cNvSpPr txBox="1">
              <a:spLocks noChangeArrowheads="1"/>
            </p:cNvSpPr>
            <p:nvPr/>
          </p:nvSpPr>
          <p:spPr bwMode="auto">
            <a:xfrm>
              <a:off x="1906" y="3422"/>
              <a:ext cx="484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>
                  <a:solidFill>
                    <a:srgbClr val="C03A25"/>
                  </a:solidFill>
                </a:rPr>
                <a:t>Predator</a:t>
              </a:r>
              <a:endParaRPr lang="en-US"/>
            </a:p>
          </p:txBody>
        </p:sp>
        <p:sp>
          <p:nvSpPr>
            <p:cNvPr id="8" name="Line 1030"/>
            <p:cNvSpPr>
              <a:spLocks noChangeShapeType="1"/>
            </p:cNvSpPr>
            <p:nvPr/>
          </p:nvSpPr>
          <p:spPr bwMode="auto">
            <a:xfrm rot="-417567" flipH="1" flipV="1">
              <a:off x="1742" y="2928"/>
              <a:ext cx="0" cy="239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Oval 1031"/>
            <p:cNvSpPr>
              <a:spLocks noChangeArrowheads="1"/>
            </p:cNvSpPr>
            <p:nvPr/>
          </p:nvSpPr>
          <p:spPr bwMode="auto">
            <a:xfrm>
              <a:off x="2626" y="1968"/>
              <a:ext cx="288" cy="288"/>
            </a:xfrm>
            <a:prstGeom prst="ellipse">
              <a:avLst/>
            </a:prstGeom>
            <a:solidFill>
              <a:srgbClr val="FFFF99">
                <a:alpha val="65097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" pitchFamily="-105" charset="0"/>
              </a:endParaRPr>
            </a:p>
          </p:txBody>
        </p:sp>
        <p:sp>
          <p:nvSpPr>
            <p:cNvPr id="10" name="Rectangle 1032"/>
            <p:cNvSpPr>
              <a:spLocks noChangeArrowheads="1"/>
            </p:cNvSpPr>
            <p:nvPr/>
          </p:nvSpPr>
          <p:spPr bwMode="auto">
            <a:xfrm>
              <a:off x="2320" y="912"/>
              <a:ext cx="116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endParaRPr lang="en-US">
                <a:latin typeface="Times" pitchFamily="-105" charset="0"/>
              </a:endParaRPr>
            </a:p>
          </p:txBody>
        </p:sp>
        <p:sp>
          <p:nvSpPr>
            <p:cNvPr id="11" name="Text Box 1033"/>
            <p:cNvSpPr txBox="1">
              <a:spLocks noChangeArrowheads="1"/>
            </p:cNvSpPr>
            <p:nvPr/>
          </p:nvSpPr>
          <p:spPr bwMode="auto">
            <a:xfrm>
              <a:off x="850" y="528"/>
              <a:ext cx="19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1</a:t>
              </a:r>
            </a:p>
          </p:txBody>
        </p:sp>
        <p:sp>
          <p:nvSpPr>
            <p:cNvPr id="12" name="Text Box 1034"/>
            <p:cNvSpPr txBox="1">
              <a:spLocks noChangeArrowheads="1"/>
            </p:cNvSpPr>
            <p:nvPr/>
          </p:nvSpPr>
          <p:spPr bwMode="auto">
            <a:xfrm>
              <a:off x="1730" y="3454"/>
              <a:ext cx="19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/>
                <a:t>1</a:t>
              </a:r>
            </a:p>
          </p:txBody>
        </p:sp>
        <p:sp>
          <p:nvSpPr>
            <p:cNvPr id="13" name="Text Box 1035"/>
            <p:cNvSpPr txBox="1">
              <a:spLocks noChangeArrowheads="1"/>
            </p:cNvSpPr>
            <p:nvPr/>
          </p:nvSpPr>
          <p:spPr bwMode="auto">
            <a:xfrm>
              <a:off x="1474" y="864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10</a:t>
              </a:r>
            </a:p>
          </p:txBody>
        </p:sp>
        <p:sp>
          <p:nvSpPr>
            <p:cNvPr id="14" name="Text Box 1036"/>
            <p:cNvSpPr txBox="1">
              <a:spLocks noChangeArrowheads="1"/>
            </p:cNvSpPr>
            <p:nvPr/>
          </p:nvSpPr>
          <p:spPr bwMode="auto">
            <a:xfrm>
              <a:off x="1613" y="2804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10</a:t>
              </a:r>
            </a:p>
          </p:txBody>
        </p:sp>
        <p:sp>
          <p:nvSpPr>
            <p:cNvPr id="15" name="Text Box 1037"/>
            <p:cNvSpPr txBox="1">
              <a:spLocks noChangeArrowheads="1"/>
            </p:cNvSpPr>
            <p:nvPr/>
          </p:nvSpPr>
          <p:spPr bwMode="auto">
            <a:xfrm>
              <a:off x="2055" y="1597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20</a:t>
              </a:r>
            </a:p>
          </p:txBody>
        </p:sp>
        <p:sp>
          <p:nvSpPr>
            <p:cNvPr id="16" name="Text Box 1038"/>
            <p:cNvSpPr txBox="1">
              <a:spLocks noChangeArrowheads="1"/>
            </p:cNvSpPr>
            <p:nvPr/>
          </p:nvSpPr>
          <p:spPr bwMode="auto">
            <a:xfrm>
              <a:off x="1762" y="1872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20</a:t>
              </a:r>
            </a:p>
          </p:txBody>
        </p:sp>
        <p:sp>
          <p:nvSpPr>
            <p:cNvPr id="17" name="Text Box 1039"/>
            <p:cNvSpPr txBox="1">
              <a:spLocks noChangeArrowheads="1"/>
            </p:cNvSpPr>
            <p:nvPr/>
          </p:nvSpPr>
          <p:spPr bwMode="auto">
            <a:xfrm>
              <a:off x="2492" y="1475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30</a:t>
              </a:r>
            </a:p>
          </p:txBody>
        </p:sp>
        <p:sp>
          <p:nvSpPr>
            <p:cNvPr id="18" name="Text Box 1040"/>
            <p:cNvSpPr txBox="1">
              <a:spLocks noChangeArrowheads="1"/>
            </p:cNvSpPr>
            <p:nvPr/>
          </p:nvSpPr>
          <p:spPr bwMode="auto">
            <a:xfrm>
              <a:off x="2250" y="1806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30</a:t>
              </a:r>
            </a:p>
          </p:txBody>
        </p:sp>
        <p:sp>
          <p:nvSpPr>
            <p:cNvPr id="19" name="Text Box 1041"/>
            <p:cNvSpPr txBox="1">
              <a:spLocks noChangeArrowheads="1"/>
            </p:cNvSpPr>
            <p:nvPr/>
          </p:nvSpPr>
          <p:spPr bwMode="auto">
            <a:xfrm>
              <a:off x="3091" y="1089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40</a:t>
              </a:r>
            </a:p>
          </p:txBody>
        </p:sp>
        <p:sp>
          <p:nvSpPr>
            <p:cNvPr id="20" name="Text Box 1042"/>
            <p:cNvSpPr txBox="1">
              <a:spLocks noChangeArrowheads="1"/>
            </p:cNvSpPr>
            <p:nvPr/>
          </p:nvSpPr>
          <p:spPr bwMode="auto">
            <a:xfrm>
              <a:off x="2679" y="1703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40</a:t>
              </a:r>
            </a:p>
          </p:txBody>
        </p:sp>
        <p:sp>
          <p:nvSpPr>
            <p:cNvPr id="21" name="Text Box 1043"/>
            <p:cNvSpPr txBox="1">
              <a:spLocks noChangeArrowheads="1"/>
            </p:cNvSpPr>
            <p:nvPr/>
          </p:nvSpPr>
          <p:spPr bwMode="auto">
            <a:xfrm>
              <a:off x="3394" y="1622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50</a:t>
              </a:r>
            </a:p>
          </p:txBody>
        </p:sp>
        <p:sp>
          <p:nvSpPr>
            <p:cNvPr id="22" name="Line 1044"/>
            <p:cNvSpPr>
              <a:spLocks noChangeShapeType="1"/>
            </p:cNvSpPr>
            <p:nvPr/>
          </p:nvSpPr>
          <p:spPr bwMode="auto">
            <a:xfrm rot="-1180818">
              <a:off x="1429" y="724"/>
              <a:ext cx="78" cy="167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1045"/>
            <p:cNvSpPr>
              <a:spLocks noChangeShapeType="1"/>
            </p:cNvSpPr>
            <p:nvPr/>
          </p:nvSpPr>
          <p:spPr bwMode="auto">
            <a:xfrm rot="21182433" flipV="1">
              <a:off x="2962" y="1023"/>
              <a:ext cx="96" cy="142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1046"/>
            <p:cNvSpPr>
              <a:spLocks noChangeShapeType="1"/>
            </p:cNvSpPr>
            <p:nvPr/>
          </p:nvSpPr>
          <p:spPr bwMode="auto">
            <a:xfrm rot="20419182" flipH="1">
              <a:off x="3440" y="1383"/>
              <a:ext cx="48" cy="192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Text Box 1047"/>
            <p:cNvSpPr txBox="1">
              <a:spLocks noChangeArrowheads="1"/>
            </p:cNvSpPr>
            <p:nvPr/>
          </p:nvSpPr>
          <p:spPr bwMode="auto">
            <a:xfrm>
              <a:off x="2987" y="897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50</a:t>
              </a:r>
            </a:p>
          </p:txBody>
        </p:sp>
        <p:sp>
          <p:nvSpPr>
            <p:cNvPr id="26" name="Text Box 1048"/>
            <p:cNvSpPr txBox="1">
              <a:spLocks noChangeArrowheads="1"/>
            </p:cNvSpPr>
            <p:nvPr/>
          </p:nvSpPr>
          <p:spPr bwMode="auto">
            <a:xfrm>
              <a:off x="-432" y="1291"/>
              <a:ext cx="1522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 sz="1400"/>
            </a:p>
          </p:txBody>
        </p:sp>
        <p:sp>
          <p:nvSpPr>
            <p:cNvPr id="27" name="Line 1049"/>
            <p:cNvSpPr>
              <a:spLocks noChangeShapeType="1"/>
            </p:cNvSpPr>
            <p:nvPr/>
          </p:nvSpPr>
          <p:spPr bwMode="auto">
            <a:xfrm rot="-2049797" flipH="1" flipV="1">
              <a:off x="2138" y="2112"/>
              <a:ext cx="0" cy="144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Line 1050"/>
            <p:cNvSpPr>
              <a:spLocks noChangeShapeType="1"/>
            </p:cNvSpPr>
            <p:nvPr/>
          </p:nvSpPr>
          <p:spPr bwMode="auto">
            <a:xfrm rot="20419182" flipH="1">
              <a:off x="3360" y="1961"/>
              <a:ext cx="130" cy="238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Text Box 1051"/>
            <p:cNvSpPr txBox="1">
              <a:spLocks noChangeArrowheads="1"/>
            </p:cNvSpPr>
            <p:nvPr/>
          </p:nvSpPr>
          <p:spPr bwMode="auto">
            <a:xfrm>
              <a:off x="3298" y="2198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60</a:t>
              </a:r>
            </a:p>
          </p:txBody>
        </p:sp>
        <p:sp>
          <p:nvSpPr>
            <p:cNvPr id="30" name="Line 1052"/>
            <p:cNvSpPr>
              <a:spLocks noChangeShapeType="1"/>
            </p:cNvSpPr>
            <p:nvPr/>
          </p:nvSpPr>
          <p:spPr bwMode="auto">
            <a:xfrm rot="-1844218">
              <a:off x="2020" y="1465"/>
              <a:ext cx="30" cy="167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1053"/>
            <p:cNvSpPr>
              <a:spLocks noChangeShapeType="1"/>
            </p:cNvSpPr>
            <p:nvPr/>
          </p:nvSpPr>
          <p:spPr bwMode="auto">
            <a:xfrm rot="21374329" flipV="1">
              <a:off x="1794" y="2015"/>
              <a:ext cx="49" cy="191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1054"/>
            <p:cNvSpPr>
              <a:spLocks noChangeShapeType="1"/>
            </p:cNvSpPr>
            <p:nvPr/>
          </p:nvSpPr>
          <p:spPr bwMode="auto">
            <a:xfrm rot="-6716672">
              <a:off x="2449" y="1538"/>
              <a:ext cx="30" cy="167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1055"/>
            <p:cNvSpPr>
              <a:spLocks noChangeShapeType="1"/>
            </p:cNvSpPr>
            <p:nvPr/>
          </p:nvSpPr>
          <p:spPr bwMode="auto">
            <a:xfrm rot="-225671">
              <a:off x="2145" y="1834"/>
              <a:ext cx="145" cy="48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1056"/>
            <p:cNvSpPr>
              <a:spLocks noChangeShapeType="1"/>
            </p:cNvSpPr>
            <p:nvPr/>
          </p:nvSpPr>
          <p:spPr bwMode="auto">
            <a:xfrm rot="-4129554">
              <a:off x="2610" y="1877"/>
              <a:ext cx="145" cy="48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1057"/>
            <p:cNvSpPr>
              <a:spLocks noChangeShapeType="1"/>
            </p:cNvSpPr>
            <p:nvPr/>
          </p:nvSpPr>
          <p:spPr bwMode="auto">
            <a:xfrm rot="-6511637">
              <a:off x="3046" y="1136"/>
              <a:ext cx="30" cy="167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Text Box 1058"/>
            <p:cNvSpPr txBox="1">
              <a:spLocks noChangeArrowheads="1"/>
            </p:cNvSpPr>
            <p:nvPr/>
          </p:nvSpPr>
          <p:spPr bwMode="auto">
            <a:xfrm>
              <a:off x="3313" y="1228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60</a:t>
              </a:r>
            </a:p>
          </p:txBody>
        </p:sp>
        <p:sp>
          <p:nvSpPr>
            <p:cNvPr id="37" name="Text Box 1059"/>
            <p:cNvSpPr txBox="1">
              <a:spLocks noChangeArrowheads="1"/>
            </p:cNvSpPr>
            <p:nvPr/>
          </p:nvSpPr>
          <p:spPr bwMode="auto">
            <a:xfrm>
              <a:off x="3010" y="2976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70</a:t>
              </a:r>
            </a:p>
          </p:txBody>
        </p:sp>
        <p:sp>
          <p:nvSpPr>
            <p:cNvPr id="38" name="Line 1060"/>
            <p:cNvSpPr>
              <a:spLocks noChangeShapeType="1"/>
            </p:cNvSpPr>
            <p:nvPr/>
          </p:nvSpPr>
          <p:spPr bwMode="auto">
            <a:xfrm rot="20419182" flipH="1">
              <a:off x="3116" y="2829"/>
              <a:ext cx="192" cy="144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Text Box 1061"/>
            <p:cNvSpPr txBox="1">
              <a:spLocks noChangeArrowheads="1"/>
            </p:cNvSpPr>
            <p:nvPr/>
          </p:nvSpPr>
          <p:spPr bwMode="auto">
            <a:xfrm>
              <a:off x="2502" y="3542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80</a:t>
              </a:r>
            </a:p>
          </p:txBody>
        </p:sp>
        <p:sp>
          <p:nvSpPr>
            <p:cNvPr id="40" name="Line 1062"/>
            <p:cNvSpPr>
              <a:spLocks noChangeShapeType="1"/>
            </p:cNvSpPr>
            <p:nvPr/>
          </p:nvSpPr>
          <p:spPr bwMode="auto">
            <a:xfrm rot="20419182" flipH="1">
              <a:off x="2634" y="3439"/>
              <a:ext cx="192" cy="96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1063"/>
            <p:cNvSpPr>
              <a:spLocks noChangeShapeType="1"/>
            </p:cNvSpPr>
            <p:nvPr/>
          </p:nvSpPr>
          <p:spPr bwMode="auto">
            <a:xfrm rot="20250907" flipH="1">
              <a:off x="3369" y="1032"/>
              <a:ext cx="73" cy="192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 Box 1064"/>
            <p:cNvSpPr txBox="1">
              <a:spLocks noChangeArrowheads="1"/>
            </p:cNvSpPr>
            <p:nvPr/>
          </p:nvSpPr>
          <p:spPr bwMode="auto">
            <a:xfrm>
              <a:off x="3086" y="1632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70</a:t>
              </a:r>
            </a:p>
          </p:txBody>
        </p:sp>
        <p:sp>
          <p:nvSpPr>
            <p:cNvPr id="43" name="Text Box 1065"/>
            <p:cNvSpPr txBox="1">
              <a:spLocks noChangeArrowheads="1"/>
            </p:cNvSpPr>
            <p:nvPr/>
          </p:nvSpPr>
          <p:spPr bwMode="auto">
            <a:xfrm>
              <a:off x="2698" y="1976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80</a:t>
              </a:r>
            </a:p>
          </p:txBody>
        </p:sp>
        <p:sp>
          <p:nvSpPr>
            <p:cNvPr id="44" name="Text Box 1066"/>
            <p:cNvSpPr txBox="1">
              <a:spLocks noChangeArrowheads="1"/>
            </p:cNvSpPr>
            <p:nvPr/>
          </p:nvSpPr>
          <p:spPr bwMode="auto">
            <a:xfrm>
              <a:off x="1906" y="2342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90</a:t>
              </a:r>
            </a:p>
          </p:txBody>
        </p:sp>
        <p:sp>
          <p:nvSpPr>
            <p:cNvPr id="45" name="Text Box 1067"/>
            <p:cNvSpPr txBox="1">
              <a:spLocks noChangeArrowheads="1"/>
            </p:cNvSpPr>
            <p:nvPr/>
          </p:nvSpPr>
          <p:spPr bwMode="auto">
            <a:xfrm>
              <a:off x="1446" y="2688"/>
              <a:ext cx="28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100</a:t>
              </a:r>
            </a:p>
          </p:txBody>
        </p:sp>
        <p:sp>
          <p:nvSpPr>
            <p:cNvPr id="46" name="Line 1068"/>
            <p:cNvSpPr>
              <a:spLocks noChangeShapeType="1"/>
            </p:cNvSpPr>
            <p:nvPr/>
          </p:nvSpPr>
          <p:spPr bwMode="auto">
            <a:xfrm rot="182911">
              <a:off x="1459" y="2594"/>
              <a:ext cx="96" cy="97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Text Box 1069"/>
            <p:cNvSpPr txBox="1">
              <a:spLocks noChangeArrowheads="1"/>
            </p:cNvSpPr>
            <p:nvPr/>
          </p:nvSpPr>
          <p:spPr bwMode="auto">
            <a:xfrm>
              <a:off x="1588" y="3658"/>
              <a:ext cx="240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90</a:t>
              </a:r>
            </a:p>
          </p:txBody>
        </p:sp>
        <p:sp>
          <p:nvSpPr>
            <p:cNvPr id="48" name="Text Box 1070"/>
            <p:cNvSpPr txBox="1">
              <a:spLocks noChangeArrowheads="1"/>
            </p:cNvSpPr>
            <p:nvPr/>
          </p:nvSpPr>
          <p:spPr bwMode="auto">
            <a:xfrm>
              <a:off x="806" y="2870"/>
              <a:ext cx="28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100</a:t>
              </a:r>
            </a:p>
          </p:txBody>
        </p:sp>
        <p:sp>
          <p:nvSpPr>
            <p:cNvPr id="49" name="Line 1071"/>
            <p:cNvSpPr>
              <a:spLocks noChangeShapeType="1"/>
            </p:cNvSpPr>
            <p:nvPr/>
          </p:nvSpPr>
          <p:spPr bwMode="auto">
            <a:xfrm rot="-1180818" flipH="1" flipV="1">
              <a:off x="1750" y="3731"/>
              <a:ext cx="142" cy="105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1072"/>
            <p:cNvSpPr>
              <a:spLocks noChangeShapeType="1"/>
            </p:cNvSpPr>
            <p:nvPr/>
          </p:nvSpPr>
          <p:spPr bwMode="auto">
            <a:xfrm rot="-1180818" flipH="1" flipV="1">
              <a:off x="1006" y="2990"/>
              <a:ext cx="27" cy="192"/>
            </a:xfrm>
            <a:prstGeom prst="line">
              <a:avLst/>
            </a:prstGeom>
            <a:noFill/>
            <a:ln w="9525">
              <a:solidFill>
                <a:srgbClr val="002ACD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Text Box 1073"/>
            <p:cNvSpPr txBox="1">
              <a:spLocks noChangeArrowheads="1"/>
            </p:cNvSpPr>
            <p:nvPr/>
          </p:nvSpPr>
          <p:spPr bwMode="auto">
            <a:xfrm>
              <a:off x="2088" y="1478"/>
              <a:ext cx="43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 b="1" i="1">
                  <a:solidFill>
                    <a:srgbClr val="1400DA"/>
                  </a:solidFill>
                </a:rPr>
                <a:t>escape</a:t>
              </a:r>
            </a:p>
          </p:txBody>
        </p:sp>
        <p:sp>
          <p:nvSpPr>
            <p:cNvPr id="52" name="Text Box 1074"/>
            <p:cNvSpPr txBox="1">
              <a:spLocks noChangeArrowheads="1"/>
            </p:cNvSpPr>
            <p:nvPr/>
          </p:nvSpPr>
          <p:spPr bwMode="auto">
            <a:xfrm>
              <a:off x="1970" y="2154"/>
              <a:ext cx="28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1400DA"/>
                  </a:solidFill>
                </a:rPr>
                <a:t>160</a:t>
              </a:r>
            </a:p>
          </p:txBody>
        </p:sp>
        <p:sp>
          <p:nvSpPr>
            <p:cNvPr id="53" name="Text Box 1075"/>
            <p:cNvSpPr txBox="1">
              <a:spLocks noChangeArrowheads="1"/>
            </p:cNvSpPr>
            <p:nvPr/>
          </p:nvSpPr>
          <p:spPr bwMode="auto">
            <a:xfrm>
              <a:off x="2770" y="2112"/>
              <a:ext cx="28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rgbClr val="F4172B"/>
                  </a:solidFill>
                </a:rPr>
                <a:t>160</a:t>
              </a:r>
            </a:p>
          </p:txBody>
        </p:sp>
        <p:sp>
          <p:nvSpPr>
            <p:cNvPr id="54" name="Line 1076"/>
            <p:cNvSpPr>
              <a:spLocks noChangeShapeType="1"/>
            </p:cNvSpPr>
            <p:nvPr/>
          </p:nvSpPr>
          <p:spPr bwMode="auto">
            <a:xfrm rot="182911" flipH="1">
              <a:off x="2914" y="2041"/>
              <a:ext cx="96" cy="97"/>
            </a:xfrm>
            <a:prstGeom prst="line">
              <a:avLst/>
            </a:prstGeom>
            <a:noFill/>
            <a:ln w="9525">
              <a:solidFill>
                <a:srgbClr val="C03A25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Rectangle 1077"/>
          <p:cNvSpPr>
            <a:spLocks noChangeArrowheads="1"/>
          </p:cNvSpPr>
          <p:nvPr/>
        </p:nvSpPr>
        <p:spPr bwMode="auto">
          <a:xfrm>
            <a:off x="228600" y="1143000"/>
            <a:ext cx="4267200" cy="283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" pitchFamily="-105" charset="0"/>
              </a:rPr>
              <a:t>relative fitness, </a:t>
            </a:r>
            <a:r>
              <a:rPr lang="en-US" sz="2000" b="1" i="1">
                <a:latin typeface="Symbol" pitchFamily="-105" charset="2"/>
                <a:sym typeface="Symbol" pitchFamily="-105" charset="2"/>
              </a:rPr>
              <a:t></a:t>
            </a:r>
            <a:r>
              <a:rPr lang="en-US" sz="2000" b="1">
                <a:latin typeface="Times" pitchFamily="-105" charset="0"/>
              </a:rPr>
              <a:t>,</a:t>
            </a:r>
            <a:r>
              <a:rPr lang="en-US" sz="2000">
                <a:latin typeface="Times" pitchFamily="-105" charset="0"/>
              </a:rPr>
              <a:t> rewards —</a:t>
            </a:r>
          </a:p>
          <a:p>
            <a:r>
              <a:rPr lang="en-US" sz="2000" i="1">
                <a:latin typeface="Times" pitchFamily="-105" charset="0"/>
              </a:rPr>
              <a:t>foraging</a:t>
            </a:r>
          </a:p>
          <a:p>
            <a:r>
              <a:rPr lang="en-US" sz="2000">
                <a:latin typeface="Times" pitchFamily="-105" charset="0"/>
              </a:rPr>
              <a:t>   </a:t>
            </a:r>
            <a:r>
              <a:rPr lang="en-US" sz="2000" i="1">
                <a:latin typeface="Times" pitchFamily="-105" charset="0"/>
              </a:rPr>
              <a:t>u</a:t>
            </a:r>
            <a:r>
              <a:rPr lang="en-US" sz="2000">
                <a:latin typeface="Times" pitchFamily="-105" charset="0"/>
              </a:rPr>
              <a:t>, average velocity (ms</a:t>
            </a:r>
            <a:r>
              <a:rPr lang="en-US" sz="2000" baseline="30000">
                <a:latin typeface="Times" pitchFamily="-105" charset="0"/>
              </a:rPr>
              <a:t>-1</a:t>
            </a:r>
            <a:r>
              <a:rPr lang="en-US" sz="2000">
                <a:latin typeface="Times" pitchFamily="-105" charset="0"/>
              </a:rPr>
              <a:t>)</a:t>
            </a:r>
          </a:p>
          <a:p>
            <a:r>
              <a:rPr lang="en-US" sz="2000">
                <a:latin typeface="Times" pitchFamily="-105" charset="0"/>
              </a:rPr>
              <a:t>   </a:t>
            </a:r>
            <a:r>
              <a:rPr lang="en-US" sz="2000" i="1">
                <a:latin typeface="Times" pitchFamily="-105" charset="0"/>
              </a:rPr>
              <a:t>R</a:t>
            </a:r>
            <a:r>
              <a:rPr lang="en-US" sz="2000">
                <a:latin typeface="Times" pitchFamily="-105" charset="0"/>
              </a:rPr>
              <a:t>, average distance from light (m)</a:t>
            </a:r>
          </a:p>
          <a:p>
            <a:endParaRPr lang="en-US" sz="2000">
              <a:latin typeface="Times" pitchFamily="-105" charset="0"/>
            </a:endParaRPr>
          </a:p>
          <a:p>
            <a:r>
              <a:rPr lang="en-US" sz="2000" i="1">
                <a:latin typeface="Times" pitchFamily="-105" charset="0"/>
              </a:rPr>
              <a:t>predator avoidance</a:t>
            </a:r>
          </a:p>
          <a:p>
            <a:r>
              <a:rPr lang="en-US" sz="2000">
                <a:latin typeface="Times" pitchFamily="-105" charset="0"/>
              </a:rPr>
              <a:t>   </a:t>
            </a:r>
            <a:r>
              <a:rPr lang="en-US" sz="2000" i="1">
                <a:latin typeface="Times" pitchFamily="-105" charset="0"/>
              </a:rPr>
              <a:t>D</a:t>
            </a:r>
            <a:r>
              <a:rPr lang="en-US" sz="2000">
                <a:latin typeface="Times" pitchFamily="-105" charset="0"/>
              </a:rPr>
              <a:t>, average distance from predator (m)</a:t>
            </a:r>
          </a:p>
          <a:p>
            <a:r>
              <a:rPr lang="en-US" sz="2000">
                <a:latin typeface="Times" pitchFamily="-105" charset="0"/>
              </a:rPr>
              <a:t>   </a:t>
            </a:r>
            <a:r>
              <a:rPr lang="en-US" sz="2000" i="1">
                <a:latin typeface="Times" pitchFamily="-105" charset="0"/>
              </a:rPr>
              <a:t>a</a:t>
            </a:r>
            <a:r>
              <a:rPr lang="en-US" sz="2000">
                <a:latin typeface="Times" pitchFamily="-105" charset="0"/>
              </a:rPr>
              <a:t>, peak escape acceleration (ms</a:t>
            </a:r>
            <a:r>
              <a:rPr lang="en-US" sz="2000" baseline="30000">
                <a:latin typeface="Times" pitchFamily="-105" charset="0"/>
              </a:rPr>
              <a:t>-2</a:t>
            </a:r>
            <a:r>
              <a:rPr lang="en-US" sz="2000">
                <a:latin typeface="Times" pitchFamily="-105" charset="0"/>
              </a:rPr>
              <a:t>)</a:t>
            </a:r>
          </a:p>
          <a:p>
            <a:r>
              <a:rPr lang="en-US" sz="2000">
                <a:latin typeface="Times" pitchFamily="-105" charset="0"/>
              </a:rPr>
              <a:t>   </a:t>
            </a:r>
            <a:r>
              <a:rPr lang="en-US" sz="2000" i="1">
                <a:latin typeface="Symbol" pitchFamily="-105" charset="2"/>
                <a:sym typeface="Symbol" pitchFamily="-105" charset="2"/>
              </a:rPr>
              <a:t></a:t>
            </a:r>
            <a:r>
              <a:rPr lang="en-US" sz="2000">
                <a:latin typeface="Times" pitchFamily="-105" charset="0"/>
              </a:rPr>
              <a:t>, startle responses</a:t>
            </a:r>
          </a:p>
        </p:txBody>
      </p:sp>
      <p:sp>
        <p:nvSpPr>
          <p:cNvPr id="56" name="Line 1078"/>
          <p:cNvSpPr>
            <a:spLocks noChangeShapeType="1"/>
          </p:cNvSpPr>
          <p:nvPr/>
        </p:nvSpPr>
        <p:spPr bwMode="auto">
          <a:xfrm flipV="1">
            <a:off x="406400" y="1879600"/>
            <a:ext cx="0" cy="152400"/>
          </a:xfrm>
          <a:prstGeom prst="line">
            <a:avLst/>
          </a:prstGeom>
          <a:noFill/>
          <a:ln w="9525">
            <a:solidFill>
              <a:srgbClr val="4040FF"/>
            </a:solidFill>
            <a:round/>
            <a:headEnd/>
            <a:tailEnd type="stealth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1079"/>
          <p:cNvSpPr>
            <a:spLocks noChangeShapeType="1"/>
          </p:cNvSpPr>
          <p:nvPr/>
        </p:nvSpPr>
        <p:spPr bwMode="auto">
          <a:xfrm>
            <a:off x="401638" y="2184400"/>
            <a:ext cx="0" cy="152400"/>
          </a:xfrm>
          <a:prstGeom prst="line">
            <a:avLst/>
          </a:prstGeom>
          <a:noFill/>
          <a:ln w="9525">
            <a:solidFill>
              <a:srgbClr val="4040FF"/>
            </a:solidFill>
            <a:round/>
            <a:headEnd/>
            <a:tailEnd type="stealth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1080"/>
          <p:cNvSpPr>
            <a:spLocks noChangeShapeType="1"/>
          </p:cNvSpPr>
          <p:nvPr/>
        </p:nvSpPr>
        <p:spPr bwMode="auto">
          <a:xfrm flipV="1">
            <a:off x="401638" y="3681413"/>
            <a:ext cx="0" cy="152400"/>
          </a:xfrm>
          <a:prstGeom prst="line">
            <a:avLst/>
          </a:prstGeom>
          <a:noFill/>
          <a:ln w="9525">
            <a:solidFill>
              <a:srgbClr val="4040FF"/>
            </a:solidFill>
            <a:round/>
            <a:headEnd/>
            <a:tailEnd type="stealth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1081"/>
          <p:cNvSpPr>
            <a:spLocks noChangeShapeType="1"/>
          </p:cNvSpPr>
          <p:nvPr/>
        </p:nvSpPr>
        <p:spPr bwMode="auto">
          <a:xfrm flipV="1">
            <a:off x="401638" y="3402013"/>
            <a:ext cx="0" cy="152400"/>
          </a:xfrm>
          <a:prstGeom prst="line">
            <a:avLst/>
          </a:prstGeom>
          <a:noFill/>
          <a:ln w="9525">
            <a:solidFill>
              <a:srgbClr val="4040FF"/>
            </a:solidFill>
            <a:round/>
            <a:headEnd/>
            <a:tailEnd type="stealth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1082"/>
          <p:cNvSpPr>
            <a:spLocks noChangeShapeType="1"/>
          </p:cNvSpPr>
          <p:nvPr/>
        </p:nvSpPr>
        <p:spPr bwMode="auto">
          <a:xfrm flipV="1">
            <a:off x="401638" y="3109913"/>
            <a:ext cx="0" cy="152400"/>
          </a:xfrm>
          <a:prstGeom prst="line">
            <a:avLst/>
          </a:prstGeom>
          <a:noFill/>
          <a:ln w="9525">
            <a:solidFill>
              <a:srgbClr val="4040FF"/>
            </a:solidFill>
            <a:round/>
            <a:headEnd/>
            <a:tailEnd type="stealth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" name="Picture 108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8397" y="5665541"/>
            <a:ext cx="8104603" cy="1116259"/>
          </a:xfrm>
          <a:prstGeom prst="rect">
            <a:avLst/>
          </a:prstGeom>
          <a:noFill/>
          <a:ln w="19050">
            <a:solidFill>
              <a:srgbClr val="4040FF"/>
            </a:solidFill>
            <a:miter lim="800000"/>
            <a:headEnd/>
            <a:tailEnd/>
          </a:ln>
        </p:spPr>
      </p:pic>
      <p:sp>
        <p:nvSpPr>
          <p:cNvPr id="62" name="Text Box 1084"/>
          <p:cNvSpPr txBox="1">
            <a:spLocks noChangeArrowheads="1"/>
          </p:cNvSpPr>
          <p:nvPr/>
        </p:nvSpPr>
        <p:spPr bwMode="auto">
          <a:xfrm>
            <a:off x="685800" y="4829175"/>
            <a:ext cx="358140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>
                <a:latin typeface="Times" pitchFamily="-105" charset="0"/>
              </a:rPr>
              <a:t>For individual </a:t>
            </a:r>
            <a:r>
              <a:rPr lang="en-US" sz="1600" i="1" dirty="0" err="1">
                <a:latin typeface="Times" pitchFamily="-105" charset="0"/>
              </a:rPr>
              <a:t>i</a:t>
            </a:r>
            <a:r>
              <a:rPr lang="en-US" sz="1600" dirty="0">
                <a:latin typeface="Times" pitchFamily="-105" charset="0"/>
              </a:rPr>
              <a:t> in generation </a:t>
            </a:r>
            <a:r>
              <a:rPr lang="en-US" sz="1600" i="1" dirty="0" err="1">
                <a:latin typeface="Times" pitchFamily="-105" charset="0"/>
              </a:rPr>
              <a:t>j</a:t>
            </a:r>
            <a:r>
              <a:rPr lang="en-US" sz="1600" i="1" dirty="0">
                <a:latin typeface="Times" pitchFamily="-105" charset="0"/>
              </a:rPr>
              <a:t>.</a:t>
            </a:r>
            <a:br>
              <a:rPr lang="en-US" sz="1600" i="1" dirty="0">
                <a:latin typeface="Times" pitchFamily="-105" charset="0"/>
              </a:rPr>
            </a:br>
            <a:r>
              <a:rPr lang="en-US" sz="1600" dirty="0">
                <a:latin typeface="Times" pitchFamily="-105" charset="0"/>
              </a:rPr>
              <a:t>Population size = 6.</a:t>
            </a:r>
          </a:p>
        </p:txBody>
      </p:sp>
      <p:sp>
        <p:nvSpPr>
          <p:cNvPr id="63" name="Rectangle 1085"/>
          <p:cNvSpPr>
            <a:spLocks noChangeArrowheads="1"/>
          </p:cNvSpPr>
          <p:nvPr/>
        </p:nvSpPr>
        <p:spPr bwMode="auto">
          <a:xfrm>
            <a:off x="228600" y="4267200"/>
            <a:ext cx="4343400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400" b="1">
                <a:solidFill>
                  <a:srgbClr val="000580"/>
                </a:solidFill>
                <a:latin typeface="Times" pitchFamily="-105" charset="0"/>
              </a:rPr>
              <a:t>The individuals with the top three </a:t>
            </a:r>
            <a:r>
              <a:rPr lang="en-US" sz="1400" b="1" i="1">
                <a:solidFill>
                  <a:srgbClr val="000580"/>
                </a:solidFill>
                <a:latin typeface="Symbol" pitchFamily="-105" charset="2"/>
                <a:sym typeface="Symbol" pitchFamily="-105" charset="2"/>
              </a:rPr>
              <a:t></a:t>
            </a:r>
            <a:r>
              <a:rPr lang="en-US" sz="1400" b="1">
                <a:solidFill>
                  <a:srgbClr val="000580"/>
                </a:solidFill>
                <a:latin typeface="Times" pitchFamily="-105" charset="0"/>
              </a:rPr>
              <a:t>’s are awarded </a:t>
            </a:r>
            <a:br>
              <a:rPr lang="en-US" sz="1400" b="1">
                <a:solidFill>
                  <a:srgbClr val="000580"/>
                </a:solidFill>
                <a:latin typeface="Times" pitchFamily="-105" charset="0"/>
              </a:rPr>
            </a:br>
            <a:r>
              <a:rPr lang="en-US" sz="1400" b="1">
                <a:solidFill>
                  <a:srgbClr val="000580"/>
                </a:solidFill>
                <a:latin typeface="Times" pitchFamily="-105" charset="0"/>
              </a:rPr>
              <a:t>6, 4, and 2, gametes, respectively, for the mating pool.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 Box 3"/>
          <p:cNvSpPr txBox="1">
            <a:spLocks noChangeArrowheads="1"/>
          </p:cNvSpPr>
          <p:nvPr/>
        </p:nvSpPr>
        <p:spPr bwMode="auto">
          <a:xfrm>
            <a:off x="6705600" y="330200"/>
            <a:ext cx="117475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new </a:t>
            </a:r>
          </a:p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individuals</a:t>
            </a:r>
            <a:endParaRPr lang="en-US">
              <a:latin typeface="Trebuchet MS" pitchFamily="-105" charset="0"/>
            </a:endParaRPr>
          </a:p>
        </p:txBody>
      </p:sp>
      <p:sp>
        <p:nvSpPr>
          <p:cNvPr id="191" name="Text Box 4"/>
          <p:cNvSpPr txBox="1">
            <a:spLocks noChangeArrowheads="1"/>
          </p:cNvSpPr>
          <p:nvPr/>
        </p:nvSpPr>
        <p:spPr bwMode="auto">
          <a:xfrm>
            <a:off x="506413" y="5638800"/>
            <a:ext cx="9667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diploid </a:t>
            </a:r>
          </a:p>
          <a:p>
            <a:r>
              <a:rPr lang="en-US" sz="2000">
                <a:latin typeface="Times" pitchFamily="-105" charset="0"/>
              </a:rPr>
              <a:t>parents</a:t>
            </a:r>
          </a:p>
        </p:txBody>
      </p:sp>
      <p:sp>
        <p:nvSpPr>
          <p:cNvPr id="192" name="Text Box 5"/>
          <p:cNvSpPr txBox="1">
            <a:spLocks noChangeArrowheads="1"/>
          </p:cNvSpPr>
          <p:nvPr/>
        </p:nvSpPr>
        <p:spPr bwMode="auto">
          <a:xfrm>
            <a:off x="574675" y="6232525"/>
            <a:ext cx="8874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n = 6</a:t>
            </a:r>
          </a:p>
        </p:txBody>
      </p:sp>
      <p:grpSp>
        <p:nvGrpSpPr>
          <p:cNvPr id="193" name="Group 6"/>
          <p:cNvGrpSpPr>
            <a:grpSpLocks/>
          </p:cNvGrpSpPr>
          <p:nvPr/>
        </p:nvGrpSpPr>
        <p:grpSpPr bwMode="auto">
          <a:xfrm>
            <a:off x="287338" y="1404938"/>
            <a:ext cx="1173162" cy="554037"/>
            <a:chOff x="14509" y="5768"/>
            <a:chExt cx="928" cy="490"/>
          </a:xfrm>
        </p:grpSpPr>
        <p:sp>
          <p:nvSpPr>
            <p:cNvPr id="194" name="Oval 7"/>
            <p:cNvSpPr>
              <a:spLocks noChangeArrowheads="1"/>
            </p:cNvSpPr>
            <p:nvPr/>
          </p:nvSpPr>
          <p:spPr bwMode="auto">
            <a:xfrm>
              <a:off x="15008" y="5792"/>
              <a:ext cx="429" cy="448"/>
            </a:xfrm>
            <a:prstGeom prst="ellipse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Line 8"/>
            <p:cNvSpPr>
              <a:spLocks noChangeShapeType="1"/>
            </p:cNvSpPr>
            <p:nvPr/>
          </p:nvSpPr>
          <p:spPr bwMode="auto">
            <a:xfrm>
              <a:off x="14618" y="6016"/>
              <a:ext cx="38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Rectangle 9"/>
            <p:cNvSpPr>
              <a:spLocks noChangeArrowheads="1"/>
            </p:cNvSpPr>
            <p:nvPr/>
          </p:nvSpPr>
          <p:spPr bwMode="auto">
            <a:xfrm>
              <a:off x="15159" y="5768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Rectangle 10"/>
            <p:cNvSpPr>
              <a:spLocks noChangeArrowheads="1"/>
            </p:cNvSpPr>
            <p:nvPr/>
          </p:nvSpPr>
          <p:spPr bwMode="auto">
            <a:xfrm>
              <a:off x="15167" y="6216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AutoShape 11"/>
            <p:cNvSpPr>
              <a:spLocks noChangeArrowheads="1"/>
            </p:cNvSpPr>
            <p:nvPr/>
          </p:nvSpPr>
          <p:spPr bwMode="auto">
            <a:xfrm rot="3993710">
              <a:off x="15322" y="5871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AutoShape 12"/>
            <p:cNvSpPr>
              <a:spLocks noChangeArrowheads="1"/>
            </p:cNvSpPr>
            <p:nvPr/>
          </p:nvSpPr>
          <p:spPr bwMode="auto">
            <a:xfrm rot="6394964">
              <a:off x="15322" y="6071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AutoShape 13"/>
            <p:cNvSpPr>
              <a:spLocks noChangeArrowheads="1"/>
            </p:cNvSpPr>
            <p:nvPr/>
          </p:nvSpPr>
          <p:spPr bwMode="auto">
            <a:xfrm rot="-5388872">
              <a:off x="14518" y="5951"/>
              <a:ext cx="96" cy="113"/>
            </a:xfrm>
            <a:custGeom>
              <a:avLst/>
              <a:gdLst>
                <a:gd name="T0" fmla="*/ 84 w 21600"/>
                <a:gd name="T1" fmla="*/ 56 h 21600"/>
                <a:gd name="T2" fmla="*/ 48 w 21600"/>
                <a:gd name="T3" fmla="*/ 113 h 21600"/>
                <a:gd name="T4" fmla="*/ 12 w 21600"/>
                <a:gd name="T5" fmla="*/ 56 h 21600"/>
                <a:gd name="T6" fmla="*/ 4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88 h 21600"/>
                <a:gd name="T14" fmla="*/ 17100 w 21600"/>
                <a:gd name="T15" fmla="*/ 1701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1" name="Group 14"/>
          <p:cNvGrpSpPr>
            <a:grpSpLocks/>
          </p:cNvGrpSpPr>
          <p:nvPr/>
        </p:nvGrpSpPr>
        <p:grpSpPr bwMode="auto">
          <a:xfrm>
            <a:off x="287338" y="3616325"/>
            <a:ext cx="1173162" cy="554038"/>
            <a:chOff x="14509" y="6392"/>
            <a:chExt cx="928" cy="490"/>
          </a:xfrm>
        </p:grpSpPr>
        <p:sp>
          <p:nvSpPr>
            <p:cNvPr id="202" name="Oval 15"/>
            <p:cNvSpPr>
              <a:spLocks noChangeArrowheads="1"/>
            </p:cNvSpPr>
            <p:nvPr/>
          </p:nvSpPr>
          <p:spPr bwMode="auto">
            <a:xfrm>
              <a:off x="15008" y="6416"/>
              <a:ext cx="429" cy="448"/>
            </a:xfrm>
            <a:prstGeom prst="ellipse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Line 16"/>
            <p:cNvSpPr>
              <a:spLocks noChangeShapeType="1"/>
            </p:cNvSpPr>
            <p:nvPr/>
          </p:nvSpPr>
          <p:spPr bwMode="auto">
            <a:xfrm>
              <a:off x="14618" y="6640"/>
              <a:ext cx="38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Rectangle 17"/>
            <p:cNvSpPr>
              <a:spLocks noChangeArrowheads="1"/>
            </p:cNvSpPr>
            <p:nvPr/>
          </p:nvSpPr>
          <p:spPr bwMode="auto">
            <a:xfrm>
              <a:off x="15159" y="6392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Rectangle 18"/>
            <p:cNvSpPr>
              <a:spLocks noChangeArrowheads="1"/>
            </p:cNvSpPr>
            <p:nvPr/>
          </p:nvSpPr>
          <p:spPr bwMode="auto">
            <a:xfrm>
              <a:off x="15167" y="6840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AutoShape 19"/>
            <p:cNvSpPr>
              <a:spLocks noChangeArrowheads="1"/>
            </p:cNvSpPr>
            <p:nvPr/>
          </p:nvSpPr>
          <p:spPr bwMode="auto">
            <a:xfrm rot="3993710">
              <a:off x="15322" y="6495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AutoShape 20"/>
            <p:cNvSpPr>
              <a:spLocks noChangeArrowheads="1"/>
            </p:cNvSpPr>
            <p:nvPr/>
          </p:nvSpPr>
          <p:spPr bwMode="auto">
            <a:xfrm rot="6394964">
              <a:off x="15322" y="6695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AutoShape 21"/>
            <p:cNvSpPr>
              <a:spLocks noChangeArrowheads="1"/>
            </p:cNvSpPr>
            <p:nvPr/>
          </p:nvSpPr>
          <p:spPr bwMode="auto">
            <a:xfrm rot="-5388872">
              <a:off x="14518" y="6575"/>
              <a:ext cx="96" cy="113"/>
            </a:xfrm>
            <a:custGeom>
              <a:avLst/>
              <a:gdLst>
                <a:gd name="T0" fmla="*/ 84 w 21600"/>
                <a:gd name="T1" fmla="*/ 56 h 21600"/>
                <a:gd name="T2" fmla="*/ 48 w 21600"/>
                <a:gd name="T3" fmla="*/ 113 h 21600"/>
                <a:gd name="T4" fmla="*/ 12 w 21600"/>
                <a:gd name="T5" fmla="*/ 56 h 21600"/>
                <a:gd name="T6" fmla="*/ 4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88 h 21600"/>
                <a:gd name="T14" fmla="*/ 17100 w 21600"/>
                <a:gd name="T15" fmla="*/ 1701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9" name="Group 22"/>
          <p:cNvGrpSpPr>
            <a:grpSpLocks/>
          </p:cNvGrpSpPr>
          <p:nvPr/>
        </p:nvGrpSpPr>
        <p:grpSpPr bwMode="auto">
          <a:xfrm>
            <a:off x="287338" y="4338638"/>
            <a:ext cx="1173162" cy="554037"/>
            <a:chOff x="14509" y="6967"/>
            <a:chExt cx="928" cy="491"/>
          </a:xfrm>
        </p:grpSpPr>
        <p:sp>
          <p:nvSpPr>
            <p:cNvPr id="210" name="Oval 23"/>
            <p:cNvSpPr>
              <a:spLocks noChangeArrowheads="1"/>
            </p:cNvSpPr>
            <p:nvPr/>
          </p:nvSpPr>
          <p:spPr bwMode="auto">
            <a:xfrm>
              <a:off x="15008" y="6992"/>
              <a:ext cx="429" cy="448"/>
            </a:xfrm>
            <a:prstGeom prst="ellipse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Line 24"/>
            <p:cNvSpPr>
              <a:spLocks noChangeShapeType="1"/>
            </p:cNvSpPr>
            <p:nvPr/>
          </p:nvSpPr>
          <p:spPr bwMode="auto">
            <a:xfrm>
              <a:off x="14618" y="7216"/>
              <a:ext cx="38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Rectangle 25"/>
            <p:cNvSpPr>
              <a:spLocks noChangeArrowheads="1"/>
            </p:cNvSpPr>
            <p:nvPr/>
          </p:nvSpPr>
          <p:spPr bwMode="auto">
            <a:xfrm>
              <a:off x="15157" y="6967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Rectangle 26"/>
            <p:cNvSpPr>
              <a:spLocks noChangeArrowheads="1"/>
            </p:cNvSpPr>
            <p:nvPr/>
          </p:nvSpPr>
          <p:spPr bwMode="auto">
            <a:xfrm>
              <a:off x="15167" y="7416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AutoShape 27"/>
            <p:cNvSpPr>
              <a:spLocks noChangeArrowheads="1"/>
            </p:cNvSpPr>
            <p:nvPr/>
          </p:nvSpPr>
          <p:spPr bwMode="auto">
            <a:xfrm rot="3993710">
              <a:off x="15322" y="7071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AutoShape 28"/>
            <p:cNvSpPr>
              <a:spLocks noChangeArrowheads="1"/>
            </p:cNvSpPr>
            <p:nvPr/>
          </p:nvSpPr>
          <p:spPr bwMode="auto">
            <a:xfrm rot="6394964">
              <a:off x="15322" y="7271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AutoShape 29"/>
            <p:cNvSpPr>
              <a:spLocks noChangeArrowheads="1"/>
            </p:cNvSpPr>
            <p:nvPr/>
          </p:nvSpPr>
          <p:spPr bwMode="auto">
            <a:xfrm rot="-5388872">
              <a:off x="14518" y="7151"/>
              <a:ext cx="96" cy="113"/>
            </a:xfrm>
            <a:custGeom>
              <a:avLst/>
              <a:gdLst>
                <a:gd name="T0" fmla="*/ 84 w 21600"/>
                <a:gd name="T1" fmla="*/ 56 h 21600"/>
                <a:gd name="T2" fmla="*/ 48 w 21600"/>
                <a:gd name="T3" fmla="*/ 113 h 21600"/>
                <a:gd name="T4" fmla="*/ 12 w 21600"/>
                <a:gd name="T5" fmla="*/ 56 h 21600"/>
                <a:gd name="T6" fmla="*/ 4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88 h 21600"/>
                <a:gd name="T14" fmla="*/ 17100 w 21600"/>
                <a:gd name="T15" fmla="*/ 1701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7" name="Group 30"/>
          <p:cNvGrpSpPr>
            <a:grpSpLocks/>
          </p:cNvGrpSpPr>
          <p:nvPr/>
        </p:nvGrpSpPr>
        <p:grpSpPr bwMode="auto">
          <a:xfrm>
            <a:off x="287338" y="5072063"/>
            <a:ext cx="1173162" cy="554037"/>
            <a:chOff x="14491" y="8607"/>
            <a:chExt cx="928" cy="490"/>
          </a:xfrm>
        </p:grpSpPr>
        <p:sp>
          <p:nvSpPr>
            <p:cNvPr id="218" name="Oval 31"/>
            <p:cNvSpPr>
              <a:spLocks noChangeArrowheads="1"/>
            </p:cNvSpPr>
            <p:nvPr/>
          </p:nvSpPr>
          <p:spPr bwMode="auto">
            <a:xfrm>
              <a:off x="14990" y="8631"/>
              <a:ext cx="429" cy="448"/>
            </a:xfrm>
            <a:prstGeom prst="ellipse">
              <a:avLst/>
            </a:prstGeom>
            <a:solidFill>
              <a:srgbClr val="0033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Line 32"/>
            <p:cNvSpPr>
              <a:spLocks noChangeShapeType="1"/>
            </p:cNvSpPr>
            <p:nvPr/>
          </p:nvSpPr>
          <p:spPr bwMode="auto">
            <a:xfrm>
              <a:off x="14600" y="8855"/>
              <a:ext cx="38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Rectangle 33"/>
            <p:cNvSpPr>
              <a:spLocks noChangeArrowheads="1"/>
            </p:cNvSpPr>
            <p:nvPr/>
          </p:nvSpPr>
          <p:spPr bwMode="auto">
            <a:xfrm>
              <a:off x="15141" y="8607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Rectangle 34"/>
            <p:cNvSpPr>
              <a:spLocks noChangeArrowheads="1"/>
            </p:cNvSpPr>
            <p:nvPr/>
          </p:nvSpPr>
          <p:spPr bwMode="auto">
            <a:xfrm>
              <a:off x="15149" y="9055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AutoShape 35"/>
            <p:cNvSpPr>
              <a:spLocks noChangeArrowheads="1"/>
            </p:cNvSpPr>
            <p:nvPr/>
          </p:nvSpPr>
          <p:spPr bwMode="auto">
            <a:xfrm rot="3993710">
              <a:off x="15304" y="8710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AutoShape 36"/>
            <p:cNvSpPr>
              <a:spLocks noChangeArrowheads="1"/>
            </p:cNvSpPr>
            <p:nvPr/>
          </p:nvSpPr>
          <p:spPr bwMode="auto">
            <a:xfrm rot="6394964">
              <a:off x="15304" y="8910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AutoShape 37"/>
            <p:cNvSpPr>
              <a:spLocks noChangeArrowheads="1"/>
            </p:cNvSpPr>
            <p:nvPr/>
          </p:nvSpPr>
          <p:spPr bwMode="auto">
            <a:xfrm rot="-5388872">
              <a:off x="14500" y="8790"/>
              <a:ext cx="96" cy="113"/>
            </a:xfrm>
            <a:custGeom>
              <a:avLst/>
              <a:gdLst>
                <a:gd name="T0" fmla="*/ 84 w 21600"/>
                <a:gd name="T1" fmla="*/ 56 h 21600"/>
                <a:gd name="T2" fmla="*/ 48 w 21600"/>
                <a:gd name="T3" fmla="*/ 113 h 21600"/>
                <a:gd name="T4" fmla="*/ 12 w 21600"/>
                <a:gd name="T5" fmla="*/ 56 h 21600"/>
                <a:gd name="T6" fmla="*/ 4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88 h 21600"/>
                <a:gd name="T14" fmla="*/ 17100 w 21600"/>
                <a:gd name="T15" fmla="*/ 1701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5" name="Group 38"/>
          <p:cNvGrpSpPr>
            <a:grpSpLocks/>
          </p:cNvGrpSpPr>
          <p:nvPr/>
        </p:nvGrpSpPr>
        <p:grpSpPr bwMode="auto">
          <a:xfrm>
            <a:off x="287338" y="2139950"/>
            <a:ext cx="1173162" cy="557213"/>
            <a:chOff x="14300" y="7244"/>
            <a:chExt cx="928" cy="493"/>
          </a:xfrm>
        </p:grpSpPr>
        <p:grpSp>
          <p:nvGrpSpPr>
            <p:cNvPr id="226" name="Group 39"/>
            <p:cNvGrpSpPr>
              <a:grpSpLocks/>
            </p:cNvGrpSpPr>
            <p:nvPr/>
          </p:nvGrpSpPr>
          <p:grpSpPr bwMode="auto">
            <a:xfrm>
              <a:off x="14300" y="7244"/>
              <a:ext cx="928" cy="472"/>
              <a:chOff x="14509" y="7544"/>
              <a:chExt cx="928" cy="472"/>
            </a:xfrm>
          </p:grpSpPr>
          <p:sp>
            <p:nvSpPr>
              <p:cNvPr id="228" name="Oval 40"/>
              <p:cNvSpPr>
                <a:spLocks noChangeArrowheads="1"/>
              </p:cNvSpPr>
              <p:nvPr/>
            </p:nvSpPr>
            <p:spPr bwMode="auto">
              <a:xfrm>
                <a:off x="15008" y="7568"/>
                <a:ext cx="429" cy="448"/>
              </a:xfrm>
              <a:prstGeom prst="ellipse">
                <a:avLst/>
              </a:prstGeom>
              <a:solidFill>
                <a:srgbClr val="333399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Line 41"/>
              <p:cNvSpPr>
                <a:spLocks noChangeShapeType="1"/>
              </p:cNvSpPr>
              <p:nvPr/>
            </p:nvSpPr>
            <p:spPr bwMode="auto">
              <a:xfrm>
                <a:off x="14618" y="7792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Rectangle 42"/>
              <p:cNvSpPr>
                <a:spLocks noChangeArrowheads="1"/>
              </p:cNvSpPr>
              <p:nvPr/>
            </p:nvSpPr>
            <p:spPr bwMode="auto">
              <a:xfrm>
                <a:off x="15159" y="7544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AutoShape 43"/>
              <p:cNvSpPr>
                <a:spLocks noChangeArrowheads="1"/>
              </p:cNvSpPr>
              <p:nvPr/>
            </p:nvSpPr>
            <p:spPr bwMode="auto">
              <a:xfrm rot="3993710">
                <a:off x="15322" y="7647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AutoShape 44"/>
              <p:cNvSpPr>
                <a:spLocks noChangeArrowheads="1"/>
              </p:cNvSpPr>
              <p:nvPr/>
            </p:nvSpPr>
            <p:spPr bwMode="auto">
              <a:xfrm rot="6394964">
                <a:off x="15322" y="7847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AutoShape 45"/>
              <p:cNvSpPr>
                <a:spLocks noChangeArrowheads="1"/>
              </p:cNvSpPr>
              <p:nvPr/>
            </p:nvSpPr>
            <p:spPr bwMode="auto">
              <a:xfrm rot="-5388872">
                <a:off x="14518" y="7727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27" name="Rectangle 46"/>
            <p:cNvSpPr>
              <a:spLocks noChangeArrowheads="1"/>
            </p:cNvSpPr>
            <p:nvPr/>
          </p:nvSpPr>
          <p:spPr bwMode="auto">
            <a:xfrm>
              <a:off x="14958" y="7695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4" name="Group 47"/>
          <p:cNvGrpSpPr>
            <a:grpSpLocks/>
          </p:cNvGrpSpPr>
          <p:nvPr/>
        </p:nvGrpSpPr>
        <p:grpSpPr bwMode="auto">
          <a:xfrm>
            <a:off x="287338" y="2863850"/>
            <a:ext cx="1173162" cy="558800"/>
            <a:chOff x="14300" y="7891"/>
            <a:chExt cx="928" cy="495"/>
          </a:xfrm>
        </p:grpSpPr>
        <p:sp>
          <p:nvSpPr>
            <p:cNvPr id="235" name="Oval 48"/>
            <p:cNvSpPr>
              <a:spLocks noChangeArrowheads="1"/>
            </p:cNvSpPr>
            <p:nvPr/>
          </p:nvSpPr>
          <p:spPr bwMode="auto">
            <a:xfrm>
              <a:off x="14799" y="7920"/>
              <a:ext cx="429" cy="44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Line 49"/>
            <p:cNvSpPr>
              <a:spLocks noChangeShapeType="1"/>
            </p:cNvSpPr>
            <p:nvPr/>
          </p:nvSpPr>
          <p:spPr bwMode="auto">
            <a:xfrm>
              <a:off x="14409" y="8144"/>
              <a:ext cx="382" cy="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Rectangle 50"/>
            <p:cNvSpPr>
              <a:spLocks noChangeArrowheads="1"/>
            </p:cNvSpPr>
            <p:nvPr/>
          </p:nvSpPr>
          <p:spPr bwMode="auto">
            <a:xfrm>
              <a:off x="14958" y="8344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AutoShape 51"/>
            <p:cNvSpPr>
              <a:spLocks noChangeArrowheads="1"/>
            </p:cNvSpPr>
            <p:nvPr/>
          </p:nvSpPr>
          <p:spPr bwMode="auto">
            <a:xfrm rot="3993710">
              <a:off x="15113" y="7999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AutoShape 52"/>
            <p:cNvSpPr>
              <a:spLocks noChangeArrowheads="1"/>
            </p:cNvSpPr>
            <p:nvPr/>
          </p:nvSpPr>
          <p:spPr bwMode="auto">
            <a:xfrm rot="6394964">
              <a:off x="15113" y="8199"/>
              <a:ext cx="120" cy="89"/>
            </a:xfrm>
            <a:custGeom>
              <a:avLst/>
              <a:gdLst>
                <a:gd name="T0" fmla="*/ 60 w 21600"/>
                <a:gd name="T1" fmla="*/ 0 h 21600"/>
                <a:gd name="T2" fmla="*/ 15 w 21600"/>
                <a:gd name="T3" fmla="*/ 45 h 21600"/>
                <a:gd name="T4" fmla="*/ 60 w 21600"/>
                <a:gd name="T5" fmla="*/ 22 h 21600"/>
                <a:gd name="T6" fmla="*/ 105 w 21600"/>
                <a:gd name="T7" fmla="*/ 45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776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400" y="10800"/>
                  </a:moveTo>
                  <a:cubicBezTo>
                    <a:pt x="5400" y="7817"/>
                    <a:pt x="7817" y="5400"/>
                    <a:pt x="10800" y="5400"/>
                  </a:cubicBezTo>
                  <a:cubicBezTo>
                    <a:pt x="13782" y="5400"/>
                    <a:pt x="16199" y="7817"/>
                    <a:pt x="16199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AutoShape 53"/>
            <p:cNvSpPr>
              <a:spLocks noChangeArrowheads="1"/>
            </p:cNvSpPr>
            <p:nvPr/>
          </p:nvSpPr>
          <p:spPr bwMode="auto">
            <a:xfrm rot="-5388872">
              <a:off x="14309" y="8079"/>
              <a:ext cx="96" cy="113"/>
            </a:xfrm>
            <a:custGeom>
              <a:avLst/>
              <a:gdLst>
                <a:gd name="T0" fmla="*/ 84 w 21600"/>
                <a:gd name="T1" fmla="*/ 56 h 21600"/>
                <a:gd name="T2" fmla="*/ 48 w 21600"/>
                <a:gd name="T3" fmla="*/ 113 h 21600"/>
                <a:gd name="T4" fmla="*/ 12 w 21600"/>
                <a:gd name="T5" fmla="*/ 56 h 21600"/>
                <a:gd name="T6" fmla="*/ 4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88 h 21600"/>
                <a:gd name="T14" fmla="*/ 17100 w 21600"/>
                <a:gd name="T15" fmla="*/ 1701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Rectangle 54"/>
            <p:cNvSpPr>
              <a:spLocks noChangeArrowheads="1"/>
            </p:cNvSpPr>
            <p:nvPr/>
          </p:nvSpPr>
          <p:spPr bwMode="auto">
            <a:xfrm>
              <a:off x="14958" y="7891"/>
              <a:ext cx="87" cy="4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2" name="Text Box 55"/>
          <p:cNvSpPr txBox="1">
            <a:spLocks noChangeArrowheads="1"/>
          </p:cNvSpPr>
          <p:nvPr/>
        </p:nvSpPr>
        <p:spPr bwMode="auto">
          <a:xfrm>
            <a:off x="2057400" y="6232525"/>
            <a:ext cx="889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n = 3</a:t>
            </a:r>
          </a:p>
        </p:txBody>
      </p:sp>
      <p:sp>
        <p:nvSpPr>
          <p:cNvPr id="243" name="Text Box 56"/>
          <p:cNvSpPr txBox="1">
            <a:spLocks noChangeArrowheads="1"/>
          </p:cNvSpPr>
          <p:nvPr/>
        </p:nvSpPr>
        <p:spPr bwMode="auto">
          <a:xfrm>
            <a:off x="1449388" y="1773238"/>
            <a:ext cx="101123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selection</a:t>
            </a:r>
            <a:endParaRPr lang="en-US">
              <a:latin typeface="Trebuchet MS" pitchFamily="-105" charset="0"/>
            </a:endParaRPr>
          </a:p>
        </p:txBody>
      </p:sp>
      <p:grpSp>
        <p:nvGrpSpPr>
          <p:cNvPr id="244" name="Group 57"/>
          <p:cNvGrpSpPr>
            <a:grpSpLocks/>
          </p:cNvGrpSpPr>
          <p:nvPr/>
        </p:nvGrpSpPr>
        <p:grpSpPr bwMode="auto">
          <a:xfrm>
            <a:off x="1849438" y="2493963"/>
            <a:ext cx="1185862" cy="2019300"/>
            <a:chOff x="14289" y="5302"/>
            <a:chExt cx="939" cy="1785"/>
          </a:xfrm>
        </p:grpSpPr>
        <p:grpSp>
          <p:nvGrpSpPr>
            <p:cNvPr id="245" name="Group 58"/>
            <p:cNvGrpSpPr>
              <a:grpSpLocks/>
            </p:cNvGrpSpPr>
            <p:nvPr/>
          </p:nvGrpSpPr>
          <p:grpSpPr bwMode="auto">
            <a:xfrm>
              <a:off x="14300" y="5302"/>
              <a:ext cx="928" cy="490"/>
              <a:chOff x="14509" y="6392"/>
              <a:chExt cx="928" cy="490"/>
            </a:xfrm>
          </p:grpSpPr>
          <p:sp>
            <p:nvSpPr>
              <p:cNvPr id="262" name="Oval 59"/>
              <p:cNvSpPr>
                <a:spLocks noChangeArrowheads="1"/>
              </p:cNvSpPr>
              <p:nvPr/>
            </p:nvSpPr>
            <p:spPr bwMode="auto">
              <a:xfrm>
                <a:off x="15008" y="6416"/>
                <a:ext cx="429" cy="448"/>
              </a:xfrm>
              <a:prstGeom prst="ellipse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Line 60"/>
              <p:cNvSpPr>
                <a:spLocks noChangeShapeType="1"/>
              </p:cNvSpPr>
              <p:nvPr/>
            </p:nvSpPr>
            <p:spPr bwMode="auto">
              <a:xfrm>
                <a:off x="14618" y="6640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Rectangle 61"/>
              <p:cNvSpPr>
                <a:spLocks noChangeArrowheads="1"/>
              </p:cNvSpPr>
              <p:nvPr/>
            </p:nvSpPr>
            <p:spPr bwMode="auto">
              <a:xfrm>
                <a:off x="15159" y="6392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Rectangle 62"/>
              <p:cNvSpPr>
                <a:spLocks noChangeArrowheads="1"/>
              </p:cNvSpPr>
              <p:nvPr/>
            </p:nvSpPr>
            <p:spPr bwMode="auto">
              <a:xfrm>
                <a:off x="15167" y="6840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AutoShape 63"/>
              <p:cNvSpPr>
                <a:spLocks noChangeArrowheads="1"/>
              </p:cNvSpPr>
              <p:nvPr/>
            </p:nvSpPr>
            <p:spPr bwMode="auto">
              <a:xfrm rot="3993710">
                <a:off x="15322" y="6495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AutoShape 64"/>
              <p:cNvSpPr>
                <a:spLocks noChangeArrowheads="1"/>
              </p:cNvSpPr>
              <p:nvPr/>
            </p:nvSpPr>
            <p:spPr bwMode="auto">
              <a:xfrm rot="6394964">
                <a:off x="15322" y="6695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AutoShape 65"/>
              <p:cNvSpPr>
                <a:spLocks noChangeArrowheads="1"/>
              </p:cNvSpPr>
              <p:nvPr/>
            </p:nvSpPr>
            <p:spPr bwMode="auto">
              <a:xfrm rot="-5388872">
                <a:off x="14518" y="6575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6" name="Group 66"/>
            <p:cNvGrpSpPr>
              <a:grpSpLocks/>
            </p:cNvGrpSpPr>
            <p:nvPr/>
          </p:nvGrpSpPr>
          <p:grpSpPr bwMode="auto">
            <a:xfrm>
              <a:off x="14289" y="6597"/>
              <a:ext cx="928" cy="490"/>
              <a:chOff x="14509" y="5768"/>
              <a:chExt cx="928" cy="490"/>
            </a:xfrm>
          </p:grpSpPr>
          <p:sp>
            <p:nvSpPr>
              <p:cNvPr id="255" name="Oval 67"/>
              <p:cNvSpPr>
                <a:spLocks noChangeArrowheads="1"/>
              </p:cNvSpPr>
              <p:nvPr/>
            </p:nvSpPr>
            <p:spPr bwMode="auto">
              <a:xfrm>
                <a:off x="15008" y="5792"/>
                <a:ext cx="429" cy="448"/>
              </a:xfrm>
              <a:prstGeom prst="ellipse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Line 68"/>
              <p:cNvSpPr>
                <a:spLocks noChangeShapeType="1"/>
              </p:cNvSpPr>
              <p:nvPr/>
            </p:nvSpPr>
            <p:spPr bwMode="auto">
              <a:xfrm>
                <a:off x="14618" y="6016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Rectangle 69"/>
              <p:cNvSpPr>
                <a:spLocks noChangeArrowheads="1"/>
              </p:cNvSpPr>
              <p:nvPr/>
            </p:nvSpPr>
            <p:spPr bwMode="auto">
              <a:xfrm>
                <a:off x="15159" y="5768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Rectangle 70"/>
              <p:cNvSpPr>
                <a:spLocks noChangeArrowheads="1"/>
              </p:cNvSpPr>
              <p:nvPr/>
            </p:nvSpPr>
            <p:spPr bwMode="auto">
              <a:xfrm>
                <a:off x="15167" y="6216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AutoShape 71"/>
              <p:cNvSpPr>
                <a:spLocks noChangeArrowheads="1"/>
              </p:cNvSpPr>
              <p:nvPr/>
            </p:nvSpPr>
            <p:spPr bwMode="auto">
              <a:xfrm rot="3993710">
                <a:off x="15322" y="5871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AutoShape 72"/>
              <p:cNvSpPr>
                <a:spLocks noChangeArrowheads="1"/>
              </p:cNvSpPr>
              <p:nvPr/>
            </p:nvSpPr>
            <p:spPr bwMode="auto">
              <a:xfrm rot="6394964">
                <a:off x="15322" y="6071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AutoShape 73"/>
              <p:cNvSpPr>
                <a:spLocks noChangeArrowheads="1"/>
              </p:cNvSpPr>
              <p:nvPr/>
            </p:nvSpPr>
            <p:spPr bwMode="auto">
              <a:xfrm rot="-5388872">
                <a:off x="14518" y="5951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7" name="Group 74"/>
            <p:cNvGrpSpPr>
              <a:grpSpLocks/>
            </p:cNvGrpSpPr>
            <p:nvPr/>
          </p:nvGrpSpPr>
          <p:grpSpPr bwMode="auto">
            <a:xfrm>
              <a:off x="14296" y="5947"/>
              <a:ext cx="928" cy="491"/>
              <a:chOff x="14509" y="6967"/>
              <a:chExt cx="928" cy="491"/>
            </a:xfrm>
          </p:grpSpPr>
          <p:sp>
            <p:nvSpPr>
              <p:cNvPr id="248" name="Oval 75"/>
              <p:cNvSpPr>
                <a:spLocks noChangeArrowheads="1"/>
              </p:cNvSpPr>
              <p:nvPr/>
            </p:nvSpPr>
            <p:spPr bwMode="auto">
              <a:xfrm>
                <a:off x="15008" y="6992"/>
                <a:ext cx="429" cy="448"/>
              </a:xfrm>
              <a:prstGeom prst="ellipse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Line 76"/>
              <p:cNvSpPr>
                <a:spLocks noChangeShapeType="1"/>
              </p:cNvSpPr>
              <p:nvPr/>
            </p:nvSpPr>
            <p:spPr bwMode="auto">
              <a:xfrm>
                <a:off x="14618" y="7216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Rectangle 77"/>
              <p:cNvSpPr>
                <a:spLocks noChangeArrowheads="1"/>
              </p:cNvSpPr>
              <p:nvPr/>
            </p:nvSpPr>
            <p:spPr bwMode="auto">
              <a:xfrm>
                <a:off x="15157" y="6967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Rectangle 78"/>
              <p:cNvSpPr>
                <a:spLocks noChangeArrowheads="1"/>
              </p:cNvSpPr>
              <p:nvPr/>
            </p:nvSpPr>
            <p:spPr bwMode="auto">
              <a:xfrm>
                <a:off x="15167" y="7416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AutoShape 79"/>
              <p:cNvSpPr>
                <a:spLocks noChangeArrowheads="1"/>
              </p:cNvSpPr>
              <p:nvPr/>
            </p:nvSpPr>
            <p:spPr bwMode="auto">
              <a:xfrm rot="3993710">
                <a:off x="15322" y="7071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AutoShape 80"/>
              <p:cNvSpPr>
                <a:spLocks noChangeArrowheads="1"/>
              </p:cNvSpPr>
              <p:nvPr/>
            </p:nvSpPr>
            <p:spPr bwMode="auto">
              <a:xfrm rot="6394964">
                <a:off x="15322" y="7271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AutoShape 81"/>
              <p:cNvSpPr>
                <a:spLocks noChangeArrowheads="1"/>
              </p:cNvSpPr>
              <p:nvPr/>
            </p:nvSpPr>
            <p:spPr bwMode="auto">
              <a:xfrm rot="-5388872">
                <a:off x="14518" y="7151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69" name="AutoShape 82"/>
          <p:cNvSpPr>
            <a:spLocks noChangeArrowheads="1"/>
          </p:cNvSpPr>
          <p:nvPr/>
        </p:nvSpPr>
        <p:spPr bwMode="auto">
          <a:xfrm rot="5356759">
            <a:off x="2417763" y="1943100"/>
            <a:ext cx="484188" cy="395287"/>
          </a:xfrm>
          <a:custGeom>
            <a:avLst/>
            <a:gdLst>
              <a:gd name="T0" fmla="*/ 339066 w 21600"/>
              <a:gd name="T1" fmla="*/ 0 h 21600"/>
              <a:gd name="T2" fmla="*/ 339066 w 21600"/>
              <a:gd name="T3" fmla="*/ 222495 h 21600"/>
              <a:gd name="T4" fmla="*/ 72561 w 21600"/>
              <a:gd name="T5" fmla="*/ 395287 h 21600"/>
              <a:gd name="T6" fmla="*/ 484188 w 21600"/>
              <a:gd name="T7" fmla="*/ 111248 h 21600"/>
              <a:gd name="T8" fmla="*/ 3 60000 65536"/>
              <a:gd name="T9" fmla="*/ 1 60000 65536"/>
              <a:gd name="T10" fmla="*/ 1 60000 65536"/>
              <a:gd name="T11" fmla="*/ 0 60000 65536"/>
              <a:gd name="T12" fmla="*/ 12427 w 21600"/>
              <a:gd name="T13" fmla="*/ 2912 h 21600"/>
              <a:gd name="T14" fmla="*/ 18227 w 21600"/>
              <a:gd name="T15" fmla="*/ 924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126" y="0"/>
                </a:lnTo>
                <a:lnTo>
                  <a:pt x="15126" y="2912"/>
                </a:lnTo>
                <a:lnTo>
                  <a:pt x="12427" y="2912"/>
                </a:lnTo>
                <a:cubicBezTo>
                  <a:pt x="5564" y="2912"/>
                  <a:pt x="0" y="7052"/>
                  <a:pt x="0" y="12158"/>
                </a:cubicBezTo>
                <a:lnTo>
                  <a:pt x="0" y="21600"/>
                </a:lnTo>
                <a:lnTo>
                  <a:pt x="6474" y="21600"/>
                </a:lnTo>
                <a:lnTo>
                  <a:pt x="6474" y="12158"/>
                </a:lnTo>
                <a:cubicBezTo>
                  <a:pt x="6474" y="10550"/>
                  <a:pt x="9139" y="9246"/>
                  <a:pt x="12427" y="9246"/>
                </a:cubicBezTo>
                <a:lnTo>
                  <a:pt x="15126" y="9246"/>
                </a:lnTo>
                <a:lnTo>
                  <a:pt x="15126" y="12158"/>
                </a:lnTo>
                <a:close/>
              </a:path>
            </a:pathLst>
          </a:custGeom>
          <a:solidFill>
            <a:srgbClr val="00008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0" name="Text Box 83"/>
          <p:cNvSpPr txBox="1">
            <a:spLocks noChangeArrowheads="1"/>
          </p:cNvSpPr>
          <p:nvPr/>
        </p:nvSpPr>
        <p:spPr bwMode="auto">
          <a:xfrm>
            <a:off x="2497138" y="330200"/>
            <a:ext cx="1312862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meiosis and </a:t>
            </a:r>
          </a:p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mutation</a:t>
            </a:r>
            <a:endParaRPr lang="en-US"/>
          </a:p>
        </p:txBody>
      </p:sp>
      <p:sp>
        <p:nvSpPr>
          <p:cNvPr id="271" name="AutoShape 84"/>
          <p:cNvSpPr>
            <a:spLocks noChangeArrowheads="1"/>
          </p:cNvSpPr>
          <p:nvPr/>
        </p:nvSpPr>
        <p:spPr bwMode="auto">
          <a:xfrm>
            <a:off x="2735263" y="939800"/>
            <a:ext cx="793750" cy="227013"/>
          </a:xfrm>
          <a:prstGeom prst="rightArrow">
            <a:avLst>
              <a:gd name="adj1" fmla="val 50000"/>
              <a:gd name="adj2" fmla="val 87412"/>
            </a:avLst>
          </a:prstGeom>
          <a:solidFill>
            <a:srgbClr val="00008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2" name="Text Box 85"/>
          <p:cNvSpPr txBox="1">
            <a:spLocks noChangeArrowheads="1"/>
          </p:cNvSpPr>
          <p:nvPr/>
        </p:nvSpPr>
        <p:spPr bwMode="auto">
          <a:xfrm>
            <a:off x="4486275" y="330200"/>
            <a:ext cx="138112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 randomized </a:t>
            </a:r>
          </a:p>
          <a:p>
            <a:pPr algn="ctr"/>
            <a:r>
              <a:rPr lang="en-US" sz="1600" i="1">
                <a:solidFill>
                  <a:srgbClr val="000080"/>
                </a:solidFill>
                <a:latin typeface="Trebuchet MS" pitchFamily="-105" charset="0"/>
              </a:rPr>
              <a:t>mating</a:t>
            </a:r>
            <a:endParaRPr lang="en-US"/>
          </a:p>
        </p:txBody>
      </p:sp>
      <p:sp>
        <p:nvSpPr>
          <p:cNvPr id="273" name="AutoShape 86"/>
          <p:cNvSpPr>
            <a:spLocks noChangeArrowheads="1"/>
          </p:cNvSpPr>
          <p:nvPr/>
        </p:nvSpPr>
        <p:spPr bwMode="auto">
          <a:xfrm>
            <a:off x="4838700" y="935038"/>
            <a:ext cx="795338" cy="225425"/>
          </a:xfrm>
          <a:prstGeom prst="rightArrow">
            <a:avLst>
              <a:gd name="adj1" fmla="val 50000"/>
              <a:gd name="adj2" fmla="val 88204"/>
            </a:avLst>
          </a:prstGeom>
          <a:solidFill>
            <a:srgbClr val="00008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AutoShape 87"/>
          <p:cNvSpPr>
            <a:spLocks noChangeArrowheads="1"/>
          </p:cNvSpPr>
          <p:nvPr/>
        </p:nvSpPr>
        <p:spPr bwMode="auto">
          <a:xfrm>
            <a:off x="6877050" y="939800"/>
            <a:ext cx="793750" cy="227013"/>
          </a:xfrm>
          <a:prstGeom prst="rightArrow">
            <a:avLst>
              <a:gd name="adj1" fmla="val 50000"/>
              <a:gd name="adj2" fmla="val 87412"/>
            </a:avLst>
          </a:prstGeom>
          <a:solidFill>
            <a:srgbClr val="00008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75" name="Group 88"/>
          <p:cNvGrpSpPr>
            <a:grpSpLocks/>
          </p:cNvGrpSpPr>
          <p:nvPr/>
        </p:nvGrpSpPr>
        <p:grpSpPr bwMode="auto">
          <a:xfrm>
            <a:off x="7424738" y="1371600"/>
            <a:ext cx="1181100" cy="4213225"/>
            <a:chOff x="24348" y="5799"/>
            <a:chExt cx="936" cy="3726"/>
          </a:xfrm>
        </p:grpSpPr>
        <p:grpSp>
          <p:nvGrpSpPr>
            <p:cNvPr id="276" name="Group 89"/>
            <p:cNvGrpSpPr>
              <a:grpSpLocks/>
            </p:cNvGrpSpPr>
            <p:nvPr/>
          </p:nvGrpSpPr>
          <p:grpSpPr bwMode="auto">
            <a:xfrm>
              <a:off x="24348" y="5799"/>
              <a:ext cx="928" cy="490"/>
              <a:chOff x="16236" y="9696"/>
              <a:chExt cx="928" cy="490"/>
            </a:xfrm>
          </p:grpSpPr>
          <p:sp>
            <p:nvSpPr>
              <p:cNvPr id="317" name="Oval 90"/>
              <p:cNvSpPr>
                <a:spLocks noChangeArrowheads="1"/>
              </p:cNvSpPr>
              <p:nvPr/>
            </p:nvSpPr>
            <p:spPr bwMode="auto">
              <a:xfrm>
                <a:off x="16735" y="9720"/>
                <a:ext cx="429" cy="448"/>
              </a:xfrm>
              <a:prstGeom prst="ellipse">
                <a:avLst/>
              </a:prstGeom>
              <a:solidFill>
                <a:srgbClr val="44FFDB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8" name="Line 91"/>
              <p:cNvSpPr>
                <a:spLocks noChangeShapeType="1"/>
              </p:cNvSpPr>
              <p:nvPr/>
            </p:nvSpPr>
            <p:spPr bwMode="auto">
              <a:xfrm>
                <a:off x="16345" y="9944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9" name="Rectangle 92"/>
              <p:cNvSpPr>
                <a:spLocks noChangeArrowheads="1"/>
              </p:cNvSpPr>
              <p:nvPr/>
            </p:nvSpPr>
            <p:spPr bwMode="auto">
              <a:xfrm>
                <a:off x="16886" y="9696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0" name="Rectangle 93"/>
              <p:cNvSpPr>
                <a:spLocks noChangeArrowheads="1"/>
              </p:cNvSpPr>
              <p:nvPr/>
            </p:nvSpPr>
            <p:spPr bwMode="auto">
              <a:xfrm>
                <a:off x="16894" y="10144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1" name="AutoShape 94"/>
              <p:cNvSpPr>
                <a:spLocks noChangeArrowheads="1"/>
              </p:cNvSpPr>
              <p:nvPr/>
            </p:nvSpPr>
            <p:spPr bwMode="auto">
              <a:xfrm rot="3993710">
                <a:off x="17049" y="9799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2" name="AutoShape 95"/>
              <p:cNvSpPr>
                <a:spLocks noChangeArrowheads="1"/>
              </p:cNvSpPr>
              <p:nvPr/>
            </p:nvSpPr>
            <p:spPr bwMode="auto">
              <a:xfrm rot="6394964">
                <a:off x="17049" y="9999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3" name="AutoShape 96"/>
              <p:cNvSpPr>
                <a:spLocks noChangeArrowheads="1"/>
              </p:cNvSpPr>
              <p:nvPr/>
            </p:nvSpPr>
            <p:spPr bwMode="auto">
              <a:xfrm rot="-5388872">
                <a:off x="16245" y="9879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7" name="Group 97"/>
            <p:cNvGrpSpPr>
              <a:grpSpLocks/>
            </p:cNvGrpSpPr>
            <p:nvPr/>
          </p:nvGrpSpPr>
          <p:grpSpPr bwMode="auto">
            <a:xfrm>
              <a:off x="24356" y="7094"/>
              <a:ext cx="928" cy="490"/>
              <a:chOff x="16236" y="10320"/>
              <a:chExt cx="928" cy="490"/>
            </a:xfrm>
          </p:grpSpPr>
          <p:sp>
            <p:nvSpPr>
              <p:cNvPr id="310" name="Oval 98"/>
              <p:cNvSpPr>
                <a:spLocks noChangeArrowheads="1"/>
              </p:cNvSpPr>
              <p:nvPr/>
            </p:nvSpPr>
            <p:spPr bwMode="auto">
              <a:xfrm>
                <a:off x="16735" y="10344"/>
                <a:ext cx="429" cy="448"/>
              </a:xfrm>
              <a:prstGeom prst="ellipse">
                <a:avLst/>
              </a:prstGeom>
              <a:solidFill>
                <a:srgbClr val="CC60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Line 99"/>
              <p:cNvSpPr>
                <a:spLocks noChangeShapeType="1"/>
              </p:cNvSpPr>
              <p:nvPr/>
            </p:nvSpPr>
            <p:spPr bwMode="auto">
              <a:xfrm>
                <a:off x="16345" y="10568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Rectangle 100"/>
              <p:cNvSpPr>
                <a:spLocks noChangeArrowheads="1"/>
              </p:cNvSpPr>
              <p:nvPr/>
            </p:nvSpPr>
            <p:spPr bwMode="auto">
              <a:xfrm>
                <a:off x="16886" y="10320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Rectangle 101"/>
              <p:cNvSpPr>
                <a:spLocks noChangeArrowheads="1"/>
              </p:cNvSpPr>
              <p:nvPr/>
            </p:nvSpPr>
            <p:spPr bwMode="auto">
              <a:xfrm>
                <a:off x="16894" y="10768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4" name="AutoShape 102"/>
              <p:cNvSpPr>
                <a:spLocks noChangeArrowheads="1"/>
              </p:cNvSpPr>
              <p:nvPr/>
            </p:nvSpPr>
            <p:spPr bwMode="auto">
              <a:xfrm rot="3993710">
                <a:off x="17049" y="10423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5" name="AutoShape 103"/>
              <p:cNvSpPr>
                <a:spLocks noChangeArrowheads="1"/>
              </p:cNvSpPr>
              <p:nvPr/>
            </p:nvSpPr>
            <p:spPr bwMode="auto">
              <a:xfrm rot="6394964">
                <a:off x="17049" y="10623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6" name="AutoShape 104"/>
              <p:cNvSpPr>
                <a:spLocks noChangeArrowheads="1"/>
              </p:cNvSpPr>
              <p:nvPr/>
            </p:nvSpPr>
            <p:spPr bwMode="auto">
              <a:xfrm rot="-5388872">
                <a:off x="16245" y="10503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8" name="Group 105"/>
            <p:cNvGrpSpPr>
              <a:grpSpLocks/>
            </p:cNvGrpSpPr>
            <p:nvPr/>
          </p:nvGrpSpPr>
          <p:grpSpPr bwMode="auto">
            <a:xfrm>
              <a:off x="24356" y="6451"/>
              <a:ext cx="928" cy="491"/>
              <a:chOff x="16236" y="10895"/>
              <a:chExt cx="928" cy="491"/>
            </a:xfrm>
          </p:grpSpPr>
          <p:sp>
            <p:nvSpPr>
              <p:cNvPr id="303" name="Oval 106"/>
              <p:cNvSpPr>
                <a:spLocks noChangeArrowheads="1"/>
              </p:cNvSpPr>
              <p:nvPr/>
            </p:nvSpPr>
            <p:spPr bwMode="auto">
              <a:xfrm>
                <a:off x="16735" y="10920"/>
                <a:ext cx="429" cy="448"/>
              </a:xfrm>
              <a:prstGeom prst="ellipse">
                <a:avLst/>
              </a:prstGeom>
              <a:solidFill>
                <a:srgbClr val="7743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Line 107"/>
              <p:cNvSpPr>
                <a:spLocks noChangeShapeType="1"/>
              </p:cNvSpPr>
              <p:nvPr/>
            </p:nvSpPr>
            <p:spPr bwMode="auto">
              <a:xfrm>
                <a:off x="16345" y="11144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Rectangle 108"/>
              <p:cNvSpPr>
                <a:spLocks noChangeArrowheads="1"/>
              </p:cNvSpPr>
              <p:nvPr/>
            </p:nvSpPr>
            <p:spPr bwMode="auto">
              <a:xfrm>
                <a:off x="16884" y="10895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Rectangle 109"/>
              <p:cNvSpPr>
                <a:spLocks noChangeArrowheads="1"/>
              </p:cNvSpPr>
              <p:nvPr/>
            </p:nvSpPr>
            <p:spPr bwMode="auto">
              <a:xfrm>
                <a:off x="16894" y="11344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AutoShape 110"/>
              <p:cNvSpPr>
                <a:spLocks noChangeArrowheads="1"/>
              </p:cNvSpPr>
              <p:nvPr/>
            </p:nvSpPr>
            <p:spPr bwMode="auto">
              <a:xfrm rot="3993710">
                <a:off x="17049" y="10999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AutoShape 111"/>
              <p:cNvSpPr>
                <a:spLocks noChangeArrowheads="1"/>
              </p:cNvSpPr>
              <p:nvPr/>
            </p:nvSpPr>
            <p:spPr bwMode="auto">
              <a:xfrm rot="6394964">
                <a:off x="17049" y="11199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AutoShape 112"/>
              <p:cNvSpPr>
                <a:spLocks noChangeArrowheads="1"/>
              </p:cNvSpPr>
              <p:nvPr/>
            </p:nvSpPr>
            <p:spPr bwMode="auto">
              <a:xfrm rot="-5388872">
                <a:off x="16245" y="11079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9" name="Group 113"/>
            <p:cNvGrpSpPr>
              <a:grpSpLocks/>
            </p:cNvGrpSpPr>
            <p:nvPr/>
          </p:nvGrpSpPr>
          <p:grpSpPr bwMode="auto">
            <a:xfrm>
              <a:off x="24348" y="7751"/>
              <a:ext cx="928" cy="490"/>
              <a:chOff x="16236" y="11472"/>
              <a:chExt cx="928" cy="490"/>
            </a:xfrm>
          </p:grpSpPr>
          <p:sp>
            <p:nvSpPr>
              <p:cNvPr id="296" name="Oval 114"/>
              <p:cNvSpPr>
                <a:spLocks noChangeArrowheads="1"/>
              </p:cNvSpPr>
              <p:nvPr/>
            </p:nvSpPr>
            <p:spPr bwMode="auto">
              <a:xfrm>
                <a:off x="16735" y="11496"/>
                <a:ext cx="429" cy="448"/>
              </a:xfrm>
              <a:prstGeom prst="ellipse">
                <a:avLst/>
              </a:prstGeom>
              <a:solidFill>
                <a:srgbClr val="333399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Line 115"/>
              <p:cNvSpPr>
                <a:spLocks noChangeShapeType="1"/>
              </p:cNvSpPr>
              <p:nvPr/>
            </p:nvSpPr>
            <p:spPr bwMode="auto">
              <a:xfrm>
                <a:off x="16345" y="11720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Rectangle 116"/>
              <p:cNvSpPr>
                <a:spLocks noChangeArrowheads="1"/>
              </p:cNvSpPr>
              <p:nvPr/>
            </p:nvSpPr>
            <p:spPr bwMode="auto">
              <a:xfrm>
                <a:off x="16886" y="11472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Rectangle 117"/>
              <p:cNvSpPr>
                <a:spLocks noChangeArrowheads="1"/>
              </p:cNvSpPr>
              <p:nvPr/>
            </p:nvSpPr>
            <p:spPr bwMode="auto">
              <a:xfrm>
                <a:off x="16894" y="11920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AutoShape 118"/>
              <p:cNvSpPr>
                <a:spLocks noChangeArrowheads="1"/>
              </p:cNvSpPr>
              <p:nvPr/>
            </p:nvSpPr>
            <p:spPr bwMode="auto">
              <a:xfrm rot="3993710">
                <a:off x="17049" y="11575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AutoShape 119"/>
              <p:cNvSpPr>
                <a:spLocks noChangeArrowheads="1"/>
              </p:cNvSpPr>
              <p:nvPr/>
            </p:nvSpPr>
            <p:spPr bwMode="auto">
              <a:xfrm rot="6394964">
                <a:off x="17049" y="11775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AutoShape 120"/>
              <p:cNvSpPr>
                <a:spLocks noChangeArrowheads="1"/>
              </p:cNvSpPr>
              <p:nvPr/>
            </p:nvSpPr>
            <p:spPr bwMode="auto">
              <a:xfrm rot="-5388872">
                <a:off x="16245" y="11655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80" name="Group 121"/>
            <p:cNvGrpSpPr>
              <a:grpSpLocks/>
            </p:cNvGrpSpPr>
            <p:nvPr/>
          </p:nvGrpSpPr>
          <p:grpSpPr bwMode="auto">
            <a:xfrm>
              <a:off x="24356" y="8397"/>
              <a:ext cx="928" cy="487"/>
              <a:chOff x="16226" y="11978"/>
              <a:chExt cx="928" cy="487"/>
            </a:xfrm>
          </p:grpSpPr>
          <p:sp>
            <p:nvSpPr>
              <p:cNvPr id="289" name="Oval 122"/>
              <p:cNvSpPr>
                <a:spLocks noChangeArrowheads="1"/>
              </p:cNvSpPr>
              <p:nvPr/>
            </p:nvSpPr>
            <p:spPr bwMode="auto">
              <a:xfrm>
                <a:off x="16725" y="11999"/>
                <a:ext cx="429" cy="448"/>
              </a:xfrm>
              <a:prstGeom prst="ellipse">
                <a:avLst/>
              </a:prstGeom>
              <a:solidFill>
                <a:srgbClr val="71FF6E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Line 123"/>
              <p:cNvSpPr>
                <a:spLocks noChangeShapeType="1"/>
              </p:cNvSpPr>
              <p:nvPr/>
            </p:nvSpPr>
            <p:spPr bwMode="auto">
              <a:xfrm>
                <a:off x="16335" y="12223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Rectangle 124"/>
              <p:cNvSpPr>
                <a:spLocks noChangeArrowheads="1"/>
              </p:cNvSpPr>
              <p:nvPr/>
            </p:nvSpPr>
            <p:spPr bwMode="auto">
              <a:xfrm>
                <a:off x="16894" y="11978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Rectangle 125"/>
              <p:cNvSpPr>
                <a:spLocks noChangeArrowheads="1"/>
              </p:cNvSpPr>
              <p:nvPr/>
            </p:nvSpPr>
            <p:spPr bwMode="auto">
              <a:xfrm>
                <a:off x="16884" y="12423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AutoShape 126"/>
              <p:cNvSpPr>
                <a:spLocks noChangeArrowheads="1"/>
              </p:cNvSpPr>
              <p:nvPr/>
            </p:nvSpPr>
            <p:spPr bwMode="auto">
              <a:xfrm rot="3993710">
                <a:off x="17039" y="12078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AutoShape 127"/>
              <p:cNvSpPr>
                <a:spLocks noChangeArrowheads="1"/>
              </p:cNvSpPr>
              <p:nvPr/>
            </p:nvSpPr>
            <p:spPr bwMode="auto">
              <a:xfrm rot="6394964">
                <a:off x="17039" y="12278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AutoShape 128"/>
              <p:cNvSpPr>
                <a:spLocks noChangeArrowheads="1"/>
              </p:cNvSpPr>
              <p:nvPr/>
            </p:nvSpPr>
            <p:spPr bwMode="auto">
              <a:xfrm rot="-5388872">
                <a:off x="16235" y="12158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81" name="Group 129"/>
            <p:cNvGrpSpPr>
              <a:grpSpLocks/>
            </p:cNvGrpSpPr>
            <p:nvPr/>
          </p:nvGrpSpPr>
          <p:grpSpPr bwMode="auto">
            <a:xfrm>
              <a:off x="24356" y="9035"/>
              <a:ext cx="928" cy="490"/>
              <a:chOff x="16218" y="12535"/>
              <a:chExt cx="928" cy="490"/>
            </a:xfrm>
          </p:grpSpPr>
          <p:sp>
            <p:nvSpPr>
              <p:cNvPr id="282" name="Oval 130"/>
              <p:cNvSpPr>
                <a:spLocks noChangeArrowheads="1"/>
              </p:cNvSpPr>
              <p:nvPr/>
            </p:nvSpPr>
            <p:spPr bwMode="auto">
              <a:xfrm>
                <a:off x="16717" y="12559"/>
                <a:ext cx="429" cy="448"/>
              </a:xfrm>
              <a:prstGeom prst="ellipse">
                <a:avLst/>
              </a:prstGeom>
              <a:solidFill>
                <a:srgbClr val="B37CFA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Line 131"/>
              <p:cNvSpPr>
                <a:spLocks noChangeShapeType="1"/>
              </p:cNvSpPr>
              <p:nvPr/>
            </p:nvSpPr>
            <p:spPr bwMode="auto">
              <a:xfrm>
                <a:off x="16327" y="12783"/>
                <a:ext cx="382" cy="0"/>
              </a:xfrm>
              <a:prstGeom prst="line">
                <a:avLst/>
              </a:prstGeom>
              <a:noFill/>
              <a:ln w="285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Rectangle 132"/>
              <p:cNvSpPr>
                <a:spLocks noChangeArrowheads="1"/>
              </p:cNvSpPr>
              <p:nvPr/>
            </p:nvSpPr>
            <p:spPr bwMode="auto">
              <a:xfrm>
                <a:off x="16868" y="12535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Rectangle 133"/>
              <p:cNvSpPr>
                <a:spLocks noChangeArrowheads="1"/>
              </p:cNvSpPr>
              <p:nvPr/>
            </p:nvSpPr>
            <p:spPr bwMode="auto">
              <a:xfrm>
                <a:off x="16876" y="12983"/>
                <a:ext cx="87" cy="4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AutoShape 134"/>
              <p:cNvSpPr>
                <a:spLocks noChangeArrowheads="1"/>
              </p:cNvSpPr>
              <p:nvPr/>
            </p:nvSpPr>
            <p:spPr bwMode="auto">
              <a:xfrm rot="3993710">
                <a:off x="17031" y="12638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AutoShape 135"/>
              <p:cNvSpPr>
                <a:spLocks noChangeArrowheads="1"/>
              </p:cNvSpPr>
              <p:nvPr/>
            </p:nvSpPr>
            <p:spPr bwMode="auto">
              <a:xfrm rot="6394964">
                <a:off x="17031" y="12838"/>
                <a:ext cx="120" cy="89"/>
              </a:xfrm>
              <a:custGeom>
                <a:avLst/>
                <a:gdLst>
                  <a:gd name="T0" fmla="*/ 60 w 21600"/>
                  <a:gd name="T1" fmla="*/ 0 h 21600"/>
                  <a:gd name="T2" fmla="*/ 15 w 21600"/>
                  <a:gd name="T3" fmla="*/ 45 h 21600"/>
                  <a:gd name="T4" fmla="*/ 60 w 21600"/>
                  <a:gd name="T5" fmla="*/ 22 h 21600"/>
                  <a:gd name="T6" fmla="*/ 105 w 21600"/>
                  <a:gd name="T7" fmla="*/ 4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76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400"/>
                      <a:pt x="16199" y="7817"/>
                      <a:pt x="16199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AutoShape 136"/>
              <p:cNvSpPr>
                <a:spLocks noChangeArrowheads="1"/>
              </p:cNvSpPr>
              <p:nvPr/>
            </p:nvSpPr>
            <p:spPr bwMode="auto">
              <a:xfrm rot="-5388872">
                <a:off x="16227" y="12718"/>
                <a:ext cx="96" cy="113"/>
              </a:xfrm>
              <a:custGeom>
                <a:avLst/>
                <a:gdLst>
                  <a:gd name="T0" fmla="*/ 84 w 21600"/>
                  <a:gd name="T1" fmla="*/ 56 h 21600"/>
                  <a:gd name="T2" fmla="*/ 48 w 21600"/>
                  <a:gd name="T3" fmla="*/ 113 h 21600"/>
                  <a:gd name="T4" fmla="*/ 12 w 21600"/>
                  <a:gd name="T5" fmla="*/ 56 h 21600"/>
                  <a:gd name="T6" fmla="*/ 48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88 h 21600"/>
                  <a:gd name="T14" fmla="*/ 17100 w 21600"/>
                  <a:gd name="T15" fmla="*/ 17012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24" name="Text Box 137"/>
          <p:cNvSpPr txBox="1">
            <a:spLocks noChangeArrowheads="1"/>
          </p:cNvSpPr>
          <p:nvPr/>
        </p:nvSpPr>
        <p:spPr bwMode="auto">
          <a:xfrm>
            <a:off x="7834313" y="6232525"/>
            <a:ext cx="88741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n = 6</a:t>
            </a:r>
          </a:p>
        </p:txBody>
      </p:sp>
      <p:sp>
        <p:nvSpPr>
          <p:cNvPr id="325" name="Text Box 138"/>
          <p:cNvSpPr txBox="1">
            <a:spLocks noChangeArrowheads="1"/>
          </p:cNvSpPr>
          <p:nvPr/>
        </p:nvSpPr>
        <p:spPr bwMode="auto">
          <a:xfrm>
            <a:off x="7620000" y="5791200"/>
            <a:ext cx="11160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offspring</a:t>
            </a:r>
          </a:p>
        </p:txBody>
      </p:sp>
      <p:graphicFrame>
        <p:nvGraphicFramePr>
          <p:cNvPr id="326" name="Object 2"/>
          <p:cNvGraphicFramePr>
            <a:graphicFrameLocks noChangeAspect="1"/>
          </p:cNvGraphicFramePr>
          <p:nvPr/>
        </p:nvGraphicFramePr>
        <p:xfrm>
          <a:off x="3200400" y="1697038"/>
          <a:ext cx="1201738" cy="558800"/>
        </p:xfrm>
        <a:graphic>
          <a:graphicData uri="http://schemas.openxmlformats.org/presentationml/2006/ole">
            <p:oleObj spid="_x0000_s4122" name="Worksheet" r:id="rId3" imgW="9168384" imgH="4687824" progId="Excel.Sheet.8">
              <p:embed/>
            </p:oleObj>
          </a:graphicData>
        </a:graphic>
      </p:graphicFrame>
      <p:graphicFrame>
        <p:nvGraphicFramePr>
          <p:cNvPr id="327" name="Object 3"/>
          <p:cNvGraphicFramePr>
            <a:graphicFrameLocks noChangeAspect="1"/>
          </p:cNvGraphicFramePr>
          <p:nvPr/>
        </p:nvGraphicFramePr>
        <p:xfrm>
          <a:off x="3978275" y="1703388"/>
          <a:ext cx="1200150" cy="558800"/>
        </p:xfrm>
        <a:graphic>
          <a:graphicData uri="http://schemas.openxmlformats.org/presentationml/2006/ole">
            <p:oleObj spid="_x0000_s4123" name="Worksheet" r:id="rId4" imgW="9168384" imgH="4687824" progId="Excel.Sheet.8">
              <p:embed/>
            </p:oleObj>
          </a:graphicData>
        </a:graphic>
      </p:graphicFrame>
      <p:graphicFrame>
        <p:nvGraphicFramePr>
          <p:cNvPr id="328" name="Object 4"/>
          <p:cNvGraphicFramePr>
            <a:graphicFrameLocks noChangeAspect="1"/>
          </p:cNvGraphicFramePr>
          <p:nvPr/>
        </p:nvGraphicFramePr>
        <p:xfrm>
          <a:off x="3978275" y="2935288"/>
          <a:ext cx="1200150" cy="558800"/>
        </p:xfrm>
        <a:graphic>
          <a:graphicData uri="http://schemas.openxmlformats.org/presentationml/2006/ole">
            <p:oleObj spid="_x0000_s4124" name="Worksheet" r:id="rId5" imgW="9168384" imgH="4687824" progId="Excel.Sheet.8">
              <p:embed/>
            </p:oleObj>
          </a:graphicData>
        </a:graphic>
      </p:graphicFrame>
      <p:graphicFrame>
        <p:nvGraphicFramePr>
          <p:cNvPr id="329" name="Object 5"/>
          <p:cNvGraphicFramePr>
            <a:graphicFrameLocks noChangeAspect="1"/>
          </p:cNvGraphicFramePr>
          <p:nvPr/>
        </p:nvGraphicFramePr>
        <p:xfrm>
          <a:off x="3978275" y="2322513"/>
          <a:ext cx="1200150" cy="558800"/>
        </p:xfrm>
        <a:graphic>
          <a:graphicData uri="http://schemas.openxmlformats.org/presentationml/2006/ole">
            <p:oleObj spid="_x0000_s4125" name="Worksheet" r:id="rId6" imgW="9168384" imgH="4687824" progId="Excel.Sheet.8">
              <p:embed/>
            </p:oleObj>
          </a:graphicData>
        </a:graphic>
      </p:graphicFrame>
      <p:graphicFrame>
        <p:nvGraphicFramePr>
          <p:cNvPr id="330" name="Object 6"/>
          <p:cNvGraphicFramePr>
            <a:graphicFrameLocks noChangeAspect="1"/>
          </p:cNvGraphicFramePr>
          <p:nvPr/>
        </p:nvGraphicFramePr>
        <p:xfrm>
          <a:off x="3200400" y="2322513"/>
          <a:ext cx="1201738" cy="558800"/>
        </p:xfrm>
        <a:graphic>
          <a:graphicData uri="http://schemas.openxmlformats.org/presentationml/2006/ole">
            <p:oleObj spid="_x0000_s4126" name="Worksheet" r:id="rId7" imgW="9168384" imgH="4687824" progId="Excel.Sheet.8">
              <p:embed/>
            </p:oleObj>
          </a:graphicData>
        </a:graphic>
      </p:graphicFrame>
      <p:graphicFrame>
        <p:nvGraphicFramePr>
          <p:cNvPr id="331" name="Object 7"/>
          <p:cNvGraphicFramePr>
            <a:graphicFrameLocks noChangeAspect="1"/>
          </p:cNvGraphicFramePr>
          <p:nvPr/>
        </p:nvGraphicFramePr>
        <p:xfrm>
          <a:off x="3200400" y="2935288"/>
          <a:ext cx="1201738" cy="558800"/>
        </p:xfrm>
        <a:graphic>
          <a:graphicData uri="http://schemas.openxmlformats.org/presentationml/2006/ole">
            <p:oleObj spid="_x0000_s4127" name="Worksheet" r:id="rId8" imgW="9168384" imgH="4687824" progId="Excel.Sheet.8">
              <p:embed/>
            </p:oleObj>
          </a:graphicData>
        </a:graphic>
      </p:graphicFrame>
      <p:graphicFrame>
        <p:nvGraphicFramePr>
          <p:cNvPr id="332" name="Object 8"/>
          <p:cNvGraphicFramePr>
            <a:graphicFrameLocks noChangeAspect="1"/>
          </p:cNvGraphicFramePr>
          <p:nvPr/>
        </p:nvGraphicFramePr>
        <p:xfrm>
          <a:off x="3200400" y="4205288"/>
          <a:ext cx="1201738" cy="557212"/>
        </p:xfrm>
        <a:graphic>
          <a:graphicData uri="http://schemas.openxmlformats.org/presentationml/2006/ole">
            <p:oleObj spid="_x0000_s4128" name="Worksheet" r:id="rId9" imgW="9168384" imgH="4687824" progId="Excel.Sheet.8">
              <p:embed/>
            </p:oleObj>
          </a:graphicData>
        </a:graphic>
      </p:graphicFrame>
      <p:graphicFrame>
        <p:nvGraphicFramePr>
          <p:cNvPr id="333" name="Object 9"/>
          <p:cNvGraphicFramePr>
            <a:graphicFrameLocks noChangeAspect="1"/>
          </p:cNvGraphicFramePr>
          <p:nvPr/>
        </p:nvGraphicFramePr>
        <p:xfrm>
          <a:off x="3200400" y="3567113"/>
          <a:ext cx="1201738" cy="558800"/>
        </p:xfrm>
        <a:graphic>
          <a:graphicData uri="http://schemas.openxmlformats.org/presentationml/2006/ole">
            <p:oleObj spid="_x0000_s4129" name="Worksheet" r:id="rId10" imgW="9168384" imgH="4687824" progId="Excel.Sheet.8">
              <p:embed/>
            </p:oleObj>
          </a:graphicData>
        </a:graphic>
      </p:graphicFrame>
      <p:graphicFrame>
        <p:nvGraphicFramePr>
          <p:cNvPr id="334" name="Object 10"/>
          <p:cNvGraphicFramePr>
            <a:graphicFrameLocks noChangeAspect="1"/>
          </p:cNvGraphicFramePr>
          <p:nvPr/>
        </p:nvGraphicFramePr>
        <p:xfrm>
          <a:off x="3984625" y="4205288"/>
          <a:ext cx="1201738" cy="557212"/>
        </p:xfrm>
        <a:graphic>
          <a:graphicData uri="http://schemas.openxmlformats.org/presentationml/2006/ole">
            <p:oleObj spid="_x0000_s4130" name="Worksheet" r:id="rId11" imgW="9168384" imgH="4687824" progId="Excel.Sheet.8">
              <p:embed/>
            </p:oleObj>
          </a:graphicData>
        </a:graphic>
      </p:graphicFrame>
      <p:graphicFrame>
        <p:nvGraphicFramePr>
          <p:cNvPr id="335" name="Object 11"/>
          <p:cNvGraphicFramePr>
            <a:graphicFrameLocks noChangeAspect="1"/>
          </p:cNvGraphicFramePr>
          <p:nvPr/>
        </p:nvGraphicFramePr>
        <p:xfrm>
          <a:off x="3978275" y="3567113"/>
          <a:ext cx="1200150" cy="558800"/>
        </p:xfrm>
        <a:graphic>
          <a:graphicData uri="http://schemas.openxmlformats.org/presentationml/2006/ole">
            <p:oleObj spid="_x0000_s4131" name="Worksheet" r:id="rId12" imgW="9168384" imgH="4687824" progId="Excel.Sheet.8">
              <p:embed/>
            </p:oleObj>
          </a:graphicData>
        </a:graphic>
      </p:graphicFrame>
      <p:graphicFrame>
        <p:nvGraphicFramePr>
          <p:cNvPr id="336" name="Object 12"/>
          <p:cNvGraphicFramePr>
            <a:graphicFrameLocks noChangeAspect="1"/>
          </p:cNvGraphicFramePr>
          <p:nvPr/>
        </p:nvGraphicFramePr>
        <p:xfrm>
          <a:off x="3200400" y="4816475"/>
          <a:ext cx="1201738" cy="558800"/>
        </p:xfrm>
        <a:graphic>
          <a:graphicData uri="http://schemas.openxmlformats.org/presentationml/2006/ole">
            <p:oleObj spid="_x0000_s4132" name="Worksheet" r:id="rId13" imgW="9168384" imgH="4687824" progId="Excel.Sheet.8">
              <p:embed/>
            </p:oleObj>
          </a:graphicData>
        </a:graphic>
      </p:graphicFrame>
      <p:graphicFrame>
        <p:nvGraphicFramePr>
          <p:cNvPr id="337" name="Object 13"/>
          <p:cNvGraphicFramePr>
            <a:graphicFrameLocks noChangeAspect="1"/>
          </p:cNvGraphicFramePr>
          <p:nvPr/>
        </p:nvGraphicFramePr>
        <p:xfrm>
          <a:off x="3978275" y="4816475"/>
          <a:ext cx="1200150" cy="558800"/>
        </p:xfrm>
        <a:graphic>
          <a:graphicData uri="http://schemas.openxmlformats.org/presentationml/2006/ole">
            <p:oleObj spid="_x0000_s4133" name="Worksheet" r:id="rId14" imgW="9168384" imgH="4687824" progId="Excel.Sheet.8">
              <p:embed/>
            </p:oleObj>
          </a:graphicData>
        </a:graphic>
      </p:graphicFrame>
      <p:sp>
        <p:nvSpPr>
          <p:cNvPr id="338" name="Text Box 151"/>
          <p:cNvSpPr txBox="1">
            <a:spLocks noChangeArrowheads="1"/>
          </p:cNvSpPr>
          <p:nvPr/>
        </p:nvSpPr>
        <p:spPr bwMode="auto">
          <a:xfrm>
            <a:off x="3581400" y="5791200"/>
            <a:ext cx="14700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gene pool</a:t>
            </a:r>
          </a:p>
        </p:txBody>
      </p:sp>
      <p:sp>
        <p:nvSpPr>
          <p:cNvPr id="339" name="Text Box 152"/>
          <p:cNvSpPr txBox="1">
            <a:spLocks noChangeArrowheads="1"/>
          </p:cNvSpPr>
          <p:nvPr/>
        </p:nvSpPr>
        <p:spPr bwMode="auto">
          <a:xfrm>
            <a:off x="3784600" y="6232525"/>
            <a:ext cx="88741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n = 12</a:t>
            </a:r>
          </a:p>
        </p:txBody>
      </p:sp>
      <p:sp>
        <p:nvSpPr>
          <p:cNvPr id="340" name="AutoShape 153"/>
          <p:cNvSpPr>
            <a:spLocks/>
          </p:cNvSpPr>
          <p:nvPr/>
        </p:nvSpPr>
        <p:spPr bwMode="auto">
          <a:xfrm>
            <a:off x="3284538" y="1422400"/>
            <a:ext cx="300037" cy="4010025"/>
          </a:xfrm>
          <a:prstGeom prst="leftBracket">
            <a:avLst>
              <a:gd name="adj" fmla="val 111376"/>
            </a:avLst>
          </a:prstGeom>
          <a:noFill/>
          <a:ln w="12700">
            <a:solidFill>
              <a:srgbClr val="0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1" name="Rectangle 154"/>
          <p:cNvSpPr>
            <a:spLocks noChangeArrowheads="1"/>
          </p:cNvSpPr>
          <p:nvPr/>
        </p:nvSpPr>
        <p:spPr bwMode="auto">
          <a:xfrm>
            <a:off x="3635375" y="1919288"/>
            <a:ext cx="32702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bg1"/>
                </a:solidFill>
                <a:latin typeface="Symbol" pitchFamily="-105" charset="2"/>
                <a:sym typeface="Symbol" pitchFamily="-105" charset="2"/>
              </a:rPr>
              <a:t>ζ </a:t>
            </a:r>
          </a:p>
        </p:txBody>
      </p:sp>
      <p:sp>
        <p:nvSpPr>
          <p:cNvPr id="342" name="Rectangle 155"/>
          <p:cNvSpPr>
            <a:spLocks noChangeArrowheads="1"/>
          </p:cNvSpPr>
          <p:nvPr/>
        </p:nvSpPr>
        <p:spPr bwMode="auto">
          <a:xfrm>
            <a:off x="3519488" y="1738313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N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43" name="Rectangle 156"/>
          <p:cNvSpPr>
            <a:spLocks noChangeArrowheads="1"/>
          </p:cNvSpPr>
          <p:nvPr/>
        </p:nvSpPr>
        <p:spPr bwMode="auto">
          <a:xfrm>
            <a:off x="3781425" y="1733550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b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44" name="AutoShape 157"/>
          <p:cNvSpPr>
            <a:spLocks/>
          </p:cNvSpPr>
          <p:nvPr/>
        </p:nvSpPr>
        <p:spPr bwMode="auto">
          <a:xfrm rot="10800000">
            <a:off x="4787900" y="1433513"/>
            <a:ext cx="300038" cy="4010025"/>
          </a:xfrm>
          <a:prstGeom prst="leftBracket">
            <a:avLst>
              <a:gd name="adj" fmla="val 111375"/>
            </a:avLst>
          </a:prstGeom>
          <a:noFill/>
          <a:ln w="12700">
            <a:solidFill>
              <a:srgbClr val="0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5" name="Text Box 158"/>
          <p:cNvSpPr txBox="1">
            <a:spLocks noChangeArrowheads="1"/>
          </p:cNvSpPr>
          <p:nvPr/>
        </p:nvSpPr>
        <p:spPr bwMode="auto">
          <a:xfrm>
            <a:off x="3435350" y="1447800"/>
            <a:ext cx="15033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i="1">
                <a:solidFill>
                  <a:srgbClr val="000580"/>
                </a:solidFill>
                <a:latin typeface="Trebuchet MS" pitchFamily="-105" charset="0"/>
              </a:rPr>
              <a:t>haploid gametes</a:t>
            </a:r>
          </a:p>
        </p:txBody>
      </p:sp>
      <p:sp>
        <p:nvSpPr>
          <p:cNvPr id="346" name="Text Box 159"/>
          <p:cNvSpPr txBox="1">
            <a:spLocks noChangeArrowheads="1"/>
          </p:cNvSpPr>
          <p:nvPr/>
        </p:nvSpPr>
        <p:spPr bwMode="auto">
          <a:xfrm>
            <a:off x="5926138" y="6232525"/>
            <a:ext cx="88741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n = 6</a:t>
            </a:r>
          </a:p>
        </p:txBody>
      </p:sp>
      <p:grpSp>
        <p:nvGrpSpPr>
          <p:cNvPr id="347" name="Group 160"/>
          <p:cNvGrpSpPr>
            <a:grpSpLocks/>
          </p:cNvGrpSpPr>
          <p:nvPr/>
        </p:nvGrpSpPr>
        <p:grpSpPr bwMode="auto">
          <a:xfrm>
            <a:off x="5330825" y="1739900"/>
            <a:ext cx="1751013" cy="3660775"/>
            <a:chOff x="13887" y="10393"/>
            <a:chExt cx="1932" cy="4510"/>
          </a:xfrm>
        </p:grpSpPr>
        <p:graphicFrame>
          <p:nvGraphicFramePr>
            <p:cNvPr id="348" name="Object 14"/>
            <p:cNvGraphicFramePr>
              <a:graphicFrameLocks noChangeAspect="1"/>
            </p:cNvGraphicFramePr>
            <p:nvPr/>
          </p:nvGraphicFramePr>
          <p:xfrm>
            <a:off x="13887" y="14217"/>
            <a:ext cx="1341" cy="686"/>
          </p:xfrm>
          <a:graphic>
            <a:graphicData uri="http://schemas.openxmlformats.org/presentationml/2006/ole">
              <p:oleObj spid="_x0000_s4134" name="Worksheet" r:id="rId15" imgW="9168384" imgH="4687824" progId="Excel.Sheet.8">
                <p:embed/>
              </p:oleObj>
            </a:graphicData>
          </a:graphic>
        </p:graphicFrame>
        <p:graphicFrame>
          <p:nvGraphicFramePr>
            <p:cNvPr id="349" name="Object 15"/>
            <p:cNvGraphicFramePr>
              <a:graphicFrameLocks noChangeAspect="1"/>
            </p:cNvGraphicFramePr>
            <p:nvPr/>
          </p:nvGraphicFramePr>
          <p:xfrm>
            <a:off x="13887" y="10393"/>
            <a:ext cx="1341" cy="686"/>
          </p:xfrm>
          <a:graphic>
            <a:graphicData uri="http://schemas.openxmlformats.org/presentationml/2006/ole">
              <p:oleObj spid="_x0000_s4135" name="Worksheet" r:id="rId16" imgW="9168384" imgH="4687824" progId="Excel.Sheet.8">
                <p:embed/>
              </p:oleObj>
            </a:graphicData>
          </a:graphic>
        </p:graphicFrame>
        <p:graphicFrame>
          <p:nvGraphicFramePr>
            <p:cNvPr id="350" name="Object 16"/>
            <p:cNvGraphicFramePr>
              <a:graphicFrameLocks noChangeAspect="1"/>
            </p:cNvGraphicFramePr>
            <p:nvPr/>
          </p:nvGraphicFramePr>
          <p:xfrm>
            <a:off x="13887" y="11901"/>
            <a:ext cx="1341" cy="686"/>
          </p:xfrm>
          <a:graphic>
            <a:graphicData uri="http://schemas.openxmlformats.org/presentationml/2006/ole">
              <p:oleObj spid="_x0000_s4136" name="Worksheet" r:id="rId17" imgW="9168384" imgH="4687824" progId="Excel.Sheet.8">
                <p:embed/>
              </p:oleObj>
            </a:graphicData>
          </a:graphic>
        </p:graphicFrame>
        <p:graphicFrame>
          <p:nvGraphicFramePr>
            <p:cNvPr id="351" name="Object 17"/>
            <p:cNvGraphicFramePr>
              <a:graphicFrameLocks noChangeAspect="1"/>
            </p:cNvGraphicFramePr>
            <p:nvPr/>
          </p:nvGraphicFramePr>
          <p:xfrm>
            <a:off x="14478" y="11153"/>
            <a:ext cx="1341" cy="686"/>
          </p:xfrm>
          <a:graphic>
            <a:graphicData uri="http://schemas.openxmlformats.org/presentationml/2006/ole">
              <p:oleObj spid="_x0000_s4137" name="Worksheet" r:id="rId18" imgW="9168384" imgH="4687824" progId="Excel.Sheet.8">
                <p:embed/>
              </p:oleObj>
            </a:graphicData>
          </a:graphic>
        </p:graphicFrame>
        <p:graphicFrame>
          <p:nvGraphicFramePr>
            <p:cNvPr id="352" name="Object 18"/>
            <p:cNvGraphicFramePr>
              <a:graphicFrameLocks noChangeAspect="1"/>
            </p:cNvGraphicFramePr>
            <p:nvPr/>
          </p:nvGraphicFramePr>
          <p:xfrm>
            <a:off x="14478" y="13465"/>
            <a:ext cx="1341" cy="686"/>
          </p:xfrm>
          <a:graphic>
            <a:graphicData uri="http://schemas.openxmlformats.org/presentationml/2006/ole">
              <p:oleObj spid="_x0000_s4138" name="Worksheet" r:id="rId19" imgW="9168384" imgH="4687824" progId="Excel.Sheet.8">
                <p:embed/>
              </p:oleObj>
            </a:graphicData>
          </a:graphic>
        </p:graphicFrame>
        <p:graphicFrame>
          <p:nvGraphicFramePr>
            <p:cNvPr id="353" name="Object 19"/>
            <p:cNvGraphicFramePr>
              <a:graphicFrameLocks noChangeAspect="1"/>
            </p:cNvGraphicFramePr>
            <p:nvPr/>
          </p:nvGraphicFramePr>
          <p:xfrm>
            <a:off x="14478" y="12682"/>
            <a:ext cx="1341" cy="686"/>
          </p:xfrm>
          <a:graphic>
            <a:graphicData uri="http://schemas.openxmlformats.org/presentationml/2006/ole">
              <p:oleObj spid="_x0000_s4139" name="Worksheet" r:id="rId20" imgW="9168384" imgH="4687824" progId="Excel.Sheet.8">
                <p:embed/>
              </p:oleObj>
            </a:graphicData>
          </a:graphic>
        </p:graphicFrame>
        <p:graphicFrame>
          <p:nvGraphicFramePr>
            <p:cNvPr id="354" name="Object 20"/>
            <p:cNvGraphicFramePr>
              <a:graphicFrameLocks noChangeAspect="1"/>
            </p:cNvGraphicFramePr>
            <p:nvPr/>
          </p:nvGraphicFramePr>
          <p:xfrm>
            <a:off x="14478" y="11906"/>
            <a:ext cx="1341" cy="686"/>
          </p:xfrm>
          <a:graphic>
            <a:graphicData uri="http://schemas.openxmlformats.org/presentationml/2006/ole">
              <p:oleObj spid="_x0000_s4140" name="Worksheet" r:id="rId21" imgW="9168384" imgH="4687824" progId="Excel.Sheet.8">
                <p:embed/>
              </p:oleObj>
            </a:graphicData>
          </a:graphic>
        </p:graphicFrame>
        <p:graphicFrame>
          <p:nvGraphicFramePr>
            <p:cNvPr id="355" name="Object 21"/>
            <p:cNvGraphicFramePr>
              <a:graphicFrameLocks noChangeAspect="1"/>
            </p:cNvGraphicFramePr>
            <p:nvPr/>
          </p:nvGraphicFramePr>
          <p:xfrm>
            <a:off x="13887" y="12682"/>
            <a:ext cx="1341" cy="686"/>
          </p:xfrm>
          <a:graphic>
            <a:graphicData uri="http://schemas.openxmlformats.org/presentationml/2006/ole">
              <p:oleObj spid="_x0000_s4141" name="Worksheet" r:id="rId22" imgW="9168384" imgH="4687824" progId="Excel.Sheet.8">
                <p:embed/>
              </p:oleObj>
            </a:graphicData>
          </a:graphic>
        </p:graphicFrame>
        <p:graphicFrame>
          <p:nvGraphicFramePr>
            <p:cNvPr id="356" name="Object 22"/>
            <p:cNvGraphicFramePr>
              <a:graphicFrameLocks noChangeAspect="1"/>
            </p:cNvGraphicFramePr>
            <p:nvPr/>
          </p:nvGraphicFramePr>
          <p:xfrm>
            <a:off x="13887" y="11153"/>
            <a:ext cx="1341" cy="686"/>
          </p:xfrm>
          <a:graphic>
            <a:graphicData uri="http://schemas.openxmlformats.org/presentationml/2006/ole">
              <p:oleObj spid="_x0000_s4142" name="Worksheet" r:id="rId23" imgW="9168384" imgH="4687824" progId="Excel.Sheet.8">
                <p:embed/>
              </p:oleObj>
            </a:graphicData>
          </a:graphic>
        </p:graphicFrame>
        <p:graphicFrame>
          <p:nvGraphicFramePr>
            <p:cNvPr id="357" name="Object 23"/>
            <p:cNvGraphicFramePr>
              <a:graphicFrameLocks noChangeAspect="1"/>
            </p:cNvGraphicFramePr>
            <p:nvPr/>
          </p:nvGraphicFramePr>
          <p:xfrm>
            <a:off x="14478" y="14217"/>
            <a:ext cx="1341" cy="686"/>
          </p:xfrm>
          <a:graphic>
            <a:graphicData uri="http://schemas.openxmlformats.org/presentationml/2006/ole">
              <p:oleObj spid="_x0000_s4143" name="Worksheet" r:id="rId24" imgW="9168384" imgH="4687824" progId="Excel.Sheet.8">
                <p:embed/>
              </p:oleObj>
            </a:graphicData>
          </a:graphic>
        </p:graphicFrame>
        <p:graphicFrame>
          <p:nvGraphicFramePr>
            <p:cNvPr id="358" name="Object 24"/>
            <p:cNvGraphicFramePr>
              <a:graphicFrameLocks noChangeAspect="1"/>
            </p:cNvGraphicFramePr>
            <p:nvPr/>
          </p:nvGraphicFramePr>
          <p:xfrm>
            <a:off x="14478" y="10393"/>
            <a:ext cx="1341" cy="686"/>
          </p:xfrm>
          <a:graphic>
            <a:graphicData uri="http://schemas.openxmlformats.org/presentationml/2006/ole">
              <p:oleObj spid="_x0000_s4144" name="Worksheet" r:id="rId25" imgW="9168384" imgH="4687824" progId="Excel.Sheet.8">
                <p:embed/>
              </p:oleObj>
            </a:graphicData>
          </a:graphic>
        </p:graphicFrame>
        <p:graphicFrame>
          <p:nvGraphicFramePr>
            <p:cNvPr id="359" name="Object 25"/>
            <p:cNvGraphicFramePr>
              <a:graphicFrameLocks noChangeAspect="1"/>
            </p:cNvGraphicFramePr>
            <p:nvPr/>
          </p:nvGraphicFramePr>
          <p:xfrm>
            <a:off x="13887" y="13465"/>
            <a:ext cx="1341" cy="686"/>
          </p:xfrm>
          <a:graphic>
            <a:graphicData uri="http://schemas.openxmlformats.org/presentationml/2006/ole">
              <p:oleObj spid="_x0000_s4145" name="Worksheet" r:id="rId26" imgW="9168384" imgH="4687824" progId="Excel.Sheet.8">
                <p:embed/>
              </p:oleObj>
            </a:graphicData>
          </a:graphic>
        </p:graphicFrame>
      </p:grpSp>
      <p:sp>
        <p:nvSpPr>
          <p:cNvPr id="360" name="Text Box 173"/>
          <p:cNvSpPr txBox="1">
            <a:spLocks noChangeArrowheads="1"/>
          </p:cNvSpPr>
          <p:nvPr/>
        </p:nvSpPr>
        <p:spPr bwMode="auto">
          <a:xfrm>
            <a:off x="5257800" y="5791200"/>
            <a:ext cx="18986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Times" pitchFamily="-105" charset="0"/>
              </a:rPr>
              <a:t>diploid offspring</a:t>
            </a:r>
          </a:p>
        </p:txBody>
      </p:sp>
      <p:sp>
        <p:nvSpPr>
          <p:cNvPr id="361" name="AutoShape 174"/>
          <p:cNvSpPr>
            <a:spLocks/>
          </p:cNvSpPr>
          <p:nvPr/>
        </p:nvSpPr>
        <p:spPr bwMode="auto">
          <a:xfrm>
            <a:off x="5380038" y="1457325"/>
            <a:ext cx="300037" cy="4010025"/>
          </a:xfrm>
          <a:prstGeom prst="leftBracket">
            <a:avLst>
              <a:gd name="adj" fmla="val 111376"/>
            </a:avLst>
          </a:prstGeom>
          <a:noFill/>
          <a:ln w="12700">
            <a:solidFill>
              <a:srgbClr val="0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2" name="AutoShape 175"/>
          <p:cNvSpPr>
            <a:spLocks/>
          </p:cNvSpPr>
          <p:nvPr/>
        </p:nvSpPr>
        <p:spPr bwMode="auto">
          <a:xfrm rot="10800000">
            <a:off x="6692900" y="1443038"/>
            <a:ext cx="300038" cy="4010025"/>
          </a:xfrm>
          <a:prstGeom prst="leftBracket">
            <a:avLst>
              <a:gd name="adj" fmla="val 111375"/>
            </a:avLst>
          </a:prstGeom>
          <a:noFill/>
          <a:ln w="12700">
            <a:solidFill>
              <a:srgbClr val="0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3" name="Line 176"/>
          <p:cNvSpPr>
            <a:spLocks noChangeShapeType="1"/>
          </p:cNvSpPr>
          <p:nvPr/>
        </p:nvSpPr>
        <p:spPr bwMode="auto">
          <a:xfrm>
            <a:off x="5710238" y="2328863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4" name="Line 177"/>
          <p:cNvSpPr>
            <a:spLocks noChangeShapeType="1"/>
          </p:cNvSpPr>
          <p:nvPr/>
        </p:nvSpPr>
        <p:spPr bwMode="auto">
          <a:xfrm>
            <a:off x="5710238" y="2938463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5" name="Line 178"/>
          <p:cNvSpPr>
            <a:spLocks noChangeShapeType="1"/>
          </p:cNvSpPr>
          <p:nvPr/>
        </p:nvSpPr>
        <p:spPr bwMode="auto">
          <a:xfrm>
            <a:off x="5710238" y="3560763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6" name="Line 179"/>
          <p:cNvSpPr>
            <a:spLocks noChangeShapeType="1"/>
          </p:cNvSpPr>
          <p:nvPr/>
        </p:nvSpPr>
        <p:spPr bwMode="auto">
          <a:xfrm>
            <a:off x="5710238" y="4208463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7" name="Line 180"/>
          <p:cNvSpPr>
            <a:spLocks noChangeShapeType="1"/>
          </p:cNvSpPr>
          <p:nvPr/>
        </p:nvSpPr>
        <p:spPr bwMode="auto">
          <a:xfrm>
            <a:off x="5710238" y="4818063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" name="Rectangle 181"/>
          <p:cNvSpPr>
            <a:spLocks noChangeArrowheads="1"/>
          </p:cNvSpPr>
          <p:nvPr/>
        </p:nvSpPr>
        <p:spPr bwMode="auto">
          <a:xfrm>
            <a:off x="5643563" y="1785938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N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69" name="Rectangle 182"/>
          <p:cNvSpPr>
            <a:spLocks noChangeArrowheads="1"/>
          </p:cNvSpPr>
          <p:nvPr/>
        </p:nvSpPr>
        <p:spPr bwMode="auto">
          <a:xfrm>
            <a:off x="6176963" y="1785938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N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70" name="Rectangle 183"/>
          <p:cNvSpPr>
            <a:spLocks noChangeArrowheads="1"/>
          </p:cNvSpPr>
          <p:nvPr/>
        </p:nvSpPr>
        <p:spPr bwMode="auto">
          <a:xfrm>
            <a:off x="5905500" y="1781175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b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71" name="Rectangle 184"/>
          <p:cNvSpPr>
            <a:spLocks noChangeArrowheads="1"/>
          </p:cNvSpPr>
          <p:nvPr/>
        </p:nvSpPr>
        <p:spPr bwMode="auto">
          <a:xfrm>
            <a:off x="6426200" y="1781175"/>
            <a:ext cx="3270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accent2"/>
                </a:solidFill>
                <a:latin typeface="Trebuchet MS" pitchFamily="-105" charset="0"/>
              </a:rPr>
              <a:t>b </a:t>
            </a:r>
            <a:endParaRPr lang="en-US" sz="1600" b="1">
              <a:solidFill>
                <a:srgbClr val="CD0913"/>
              </a:solidFill>
              <a:latin typeface="Trebuchet MS" pitchFamily="-105" charset="0"/>
            </a:endParaRPr>
          </a:p>
        </p:txBody>
      </p:sp>
      <p:sp>
        <p:nvSpPr>
          <p:cNvPr id="372" name="Rectangle 185"/>
          <p:cNvSpPr>
            <a:spLocks noChangeArrowheads="1"/>
          </p:cNvSpPr>
          <p:nvPr/>
        </p:nvSpPr>
        <p:spPr bwMode="auto">
          <a:xfrm>
            <a:off x="5784850" y="1979613"/>
            <a:ext cx="32702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bg1"/>
                </a:solidFill>
                <a:latin typeface="Symbol" pitchFamily="-105" charset="2"/>
                <a:sym typeface="Symbol" pitchFamily="-105" charset="2"/>
              </a:rPr>
              <a:t>ζ </a:t>
            </a:r>
          </a:p>
        </p:txBody>
      </p:sp>
      <p:sp>
        <p:nvSpPr>
          <p:cNvPr id="373" name="Rectangle 186"/>
          <p:cNvSpPr>
            <a:spLocks noChangeArrowheads="1"/>
          </p:cNvSpPr>
          <p:nvPr/>
        </p:nvSpPr>
        <p:spPr bwMode="auto">
          <a:xfrm>
            <a:off x="6305550" y="1979613"/>
            <a:ext cx="32702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600" b="1" i="1">
                <a:solidFill>
                  <a:schemeClr val="bg1"/>
                </a:solidFill>
                <a:latin typeface="Symbol" pitchFamily="-105" charset="2"/>
                <a:sym typeface="Symbol" pitchFamily="-105" charset="2"/>
              </a:rPr>
              <a:t>ζ </a:t>
            </a:r>
          </a:p>
        </p:txBody>
      </p:sp>
      <p:sp>
        <p:nvSpPr>
          <p:cNvPr id="374" name="Text Box 187"/>
          <p:cNvSpPr txBox="1">
            <a:spLocks noChangeArrowheads="1"/>
          </p:cNvSpPr>
          <p:nvPr/>
        </p:nvSpPr>
        <p:spPr bwMode="auto">
          <a:xfrm>
            <a:off x="1676400" y="5791200"/>
            <a:ext cx="1566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" pitchFamily="-105" charset="0"/>
              </a:rPr>
              <a:t>reproductives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1295400"/>
            <a:ext cx="7632700" cy="4394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15918" y="1574800"/>
            <a:ext cx="1066800" cy="3200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58718" y="2794000"/>
            <a:ext cx="169948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>
                <a:latin typeface="Trebuchet MS"/>
                <a:cs typeface="Trebuchet MS"/>
              </a:rPr>
              <a:t>N</a:t>
            </a:r>
            <a:r>
              <a:rPr lang="en-US" dirty="0" smtClean="0">
                <a:latin typeface="Trebuchet MS"/>
                <a:cs typeface="Trebuchet MS"/>
              </a:rPr>
              <a:t>, number of</a:t>
            </a:r>
          </a:p>
          <a:p>
            <a:pPr algn="ctr"/>
            <a:r>
              <a:rPr lang="en-US" dirty="0" smtClean="0">
                <a:latin typeface="Trebuchet MS"/>
                <a:cs typeface="Trebuchet MS"/>
              </a:rPr>
              <a:t>vertebrae</a:t>
            </a:r>
            <a:endParaRPr lang="en-US" dirty="0"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416118" y="1574800"/>
            <a:ext cx="1653081" cy="1143000"/>
          </a:xfrm>
          <a:prstGeom prst="line">
            <a:avLst/>
          </a:prstGeom>
          <a:ln>
            <a:solidFill>
              <a:srgbClr val="0000FF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6300" y="1333500"/>
            <a:ext cx="7581900" cy="4305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8650" y="1600200"/>
            <a:ext cx="1066800" cy="2895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72287" y="2495371"/>
            <a:ext cx="1361263" cy="120032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 smtClean="0">
                <a:latin typeface="Symbol" charset="2"/>
                <a:cs typeface="Symbol" charset="2"/>
              </a:rPr>
              <a:t>z</a:t>
            </a:r>
            <a:r>
              <a:rPr lang="en-US" dirty="0" smtClean="0">
                <a:latin typeface="Trebuchet MS"/>
                <a:cs typeface="Trebuchet MS"/>
              </a:rPr>
              <a:t>, predator </a:t>
            </a:r>
          </a:p>
          <a:p>
            <a:pPr algn="ctr"/>
            <a:r>
              <a:rPr lang="en-US" dirty="0" smtClean="0">
                <a:latin typeface="Trebuchet MS"/>
                <a:cs typeface="Trebuchet MS"/>
              </a:rPr>
              <a:t>detection </a:t>
            </a:r>
          </a:p>
          <a:p>
            <a:pPr algn="ctr"/>
            <a:r>
              <a:rPr lang="en-US" dirty="0" smtClean="0">
                <a:latin typeface="Trebuchet MS"/>
                <a:cs typeface="Trebuchet MS"/>
              </a:rPr>
              <a:t>threshold </a:t>
            </a:r>
          </a:p>
          <a:p>
            <a:pPr algn="ctr"/>
            <a:r>
              <a:rPr lang="en-US" dirty="0" smtClean="0">
                <a:latin typeface="Trebuchet MS"/>
                <a:cs typeface="Trebuchet MS"/>
              </a:rPr>
              <a:t>(mm)</a:t>
            </a:r>
            <a:endParaRPr lang="en-US" dirty="0">
              <a:latin typeface="Trebuchet MS"/>
              <a:cs typeface="Trebuchet MS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686050" y="1752600"/>
            <a:ext cx="1447800" cy="838200"/>
          </a:xfrm>
          <a:prstGeom prst="line">
            <a:avLst/>
          </a:prstGeom>
          <a:ln>
            <a:solidFill>
              <a:srgbClr val="0000FF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419850" y="1752600"/>
            <a:ext cx="1447800" cy="838200"/>
          </a:xfrm>
          <a:prstGeom prst="line">
            <a:avLst/>
          </a:prstGeom>
          <a:ln>
            <a:solidFill>
              <a:srgbClr val="0000FF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7627" y="1422400"/>
            <a:ext cx="7632700" cy="4368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0" y="1676400"/>
            <a:ext cx="1066800" cy="3200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114" y="2895600"/>
            <a:ext cx="1699486" cy="646331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 smtClean="0">
                <a:latin typeface="Trebuchet MS"/>
                <a:cs typeface="Trebuchet MS"/>
              </a:rPr>
              <a:t>b</a:t>
            </a:r>
            <a:r>
              <a:rPr lang="en-US" dirty="0" smtClean="0">
                <a:latin typeface="Trebuchet MS"/>
                <a:cs typeface="Trebuchet MS"/>
              </a:rPr>
              <a:t>, caudal fin </a:t>
            </a:r>
          </a:p>
          <a:p>
            <a:pPr algn="ctr"/>
            <a:r>
              <a:rPr lang="en-US" dirty="0" smtClean="0">
                <a:latin typeface="Trebuchet MS"/>
                <a:cs typeface="Trebuchet MS"/>
              </a:rPr>
              <a:t>span (mm)</a:t>
            </a:r>
            <a:endParaRPr lang="en-US" dirty="0">
              <a:latin typeface="Trebuchet MS"/>
              <a:cs typeface="Trebuchet MS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657600" y="2133600"/>
            <a:ext cx="2743200" cy="1181100"/>
          </a:xfrm>
          <a:prstGeom prst="line">
            <a:avLst/>
          </a:prstGeom>
          <a:ln>
            <a:solidFill>
              <a:srgbClr val="0000FF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5" descr="URSI robotics 06 WG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1000"/>
            <a:ext cx="9144000" cy="6119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aaTadro4 predator prey see tail"/>
          <p:cNvPicPr>
            <a:picLocks noChangeAspect="1" noChangeArrowheads="1"/>
          </p:cNvPicPr>
          <p:nvPr/>
        </p:nvPicPr>
        <p:blipFill>
          <a:blip r:embed="rId2" cstate="print"/>
          <a:srcRect r="26215" b="32521"/>
          <a:stretch>
            <a:fillRect/>
          </a:stretch>
        </p:blipFill>
        <p:spPr bwMode="auto">
          <a:xfrm>
            <a:off x="-609600" y="0"/>
            <a:ext cx="989816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57017" y="467380"/>
            <a:ext cx="8125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 Black" pitchFamily="34" charset="0"/>
              </a:rPr>
              <a:t>Using Artificial Life to Study Extinct Life</a:t>
            </a:r>
            <a:endParaRPr 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81400" y="1676400"/>
            <a:ext cx="1989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Study life </a:t>
            </a:r>
            <a:r>
              <a:rPr lang="en-US" b="1" dirty="0" smtClean="0"/>
              <a:t>as it was.</a:t>
            </a: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-457200"/>
            <a:ext cx="7804740" cy="781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5400" y="6488668"/>
            <a:ext cx="3204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Ideal explanations of adaptation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52400" y="685800"/>
            <a:ext cx="5615755" cy="5519380"/>
            <a:chOff x="152400" y="838200"/>
            <a:chExt cx="5615755" cy="5519380"/>
          </a:xfrm>
        </p:grpSpPr>
        <p:sp>
          <p:nvSpPr>
            <p:cNvPr id="5" name="Text Box 7"/>
            <p:cNvSpPr txBox="1">
              <a:spLocks noChangeArrowheads="1"/>
            </p:cNvSpPr>
            <p:nvPr/>
          </p:nvSpPr>
          <p:spPr bwMode="auto">
            <a:xfrm>
              <a:off x="304800" y="1371600"/>
              <a:ext cx="5463355" cy="49859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marL="457200" indent="-457200"/>
              <a:r>
                <a:rPr lang="en-US" sz="2000" dirty="0" smtClean="0">
                  <a:latin typeface="Georgia" pitchFamily="18" charset="0"/>
                </a:rPr>
                <a:t>1.  Genetics </a:t>
              </a:r>
              <a:br>
                <a:rPr lang="en-US" sz="2000" dirty="0" smtClean="0">
                  <a:latin typeface="Georgia" pitchFamily="18" charset="0"/>
                </a:rPr>
              </a:b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(type, heritability, interactions).</a:t>
              </a:r>
              <a:endPara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itchFamily="18" charset="0"/>
              </a:endParaRPr>
            </a:p>
            <a:p>
              <a:pPr marL="457200" indent="-457200"/>
              <a:r>
                <a:rPr lang="en-US" sz="2000" dirty="0" smtClean="0">
                  <a:latin typeface="Georgia" pitchFamily="18" charset="0"/>
                </a:rPr>
                <a:t>2</a:t>
              </a:r>
              <a:r>
                <a:rPr lang="en-US" sz="2000" dirty="0">
                  <a:latin typeface="Georgia" pitchFamily="18" charset="0"/>
                </a:rPr>
                <a:t>.  Polarity</a:t>
              </a:r>
              <a:r>
                <a:rPr lang="en-US" sz="2000" dirty="0" smtClean="0">
                  <a:latin typeface="Georgia" pitchFamily="18" charset="0"/>
                </a:rPr>
                <a:t> </a:t>
              </a:r>
              <a:br>
                <a:rPr lang="en-US" sz="2000" dirty="0" smtClean="0">
                  <a:latin typeface="Georgia" pitchFamily="18" charset="0"/>
                </a:rPr>
              </a:b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(</a:t>
              </a:r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ancestral and derived states).</a:t>
              </a:r>
            </a:p>
            <a:p>
              <a:pPr marL="457200" indent="-457200"/>
              <a:r>
                <a:rPr lang="en-US" sz="2000" dirty="0">
                  <a:latin typeface="Georgia" pitchFamily="18" charset="0"/>
                </a:rPr>
                <a:t>3.  Function in the ecological </a:t>
              </a:r>
              <a:r>
                <a:rPr lang="en-US" sz="2000" dirty="0" smtClean="0">
                  <a:latin typeface="Georgia" pitchFamily="18" charset="0"/>
                </a:rPr>
                <a:t>situation.</a:t>
              </a:r>
            </a:p>
            <a:p>
              <a:pPr marL="457200" indent="-457200"/>
              <a:endParaRPr lang="en-US" sz="2000" dirty="0" smtClean="0">
                <a:latin typeface="Georgia" pitchFamily="18" charset="0"/>
              </a:endParaRPr>
            </a:p>
            <a:p>
              <a:pPr marL="457200" indent="-457200"/>
              <a:endParaRPr lang="en-US" sz="2000" dirty="0" smtClean="0">
                <a:latin typeface="Georgia" pitchFamily="18" charset="0"/>
              </a:endParaRPr>
            </a:p>
            <a:p>
              <a:pPr marL="457200" indent="-457200"/>
              <a:endParaRPr lang="en-US" sz="2000" dirty="0" smtClean="0">
                <a:latin typeface="Georgia" pitchFamily="18" charset="0"/>
              </a:endParaRPr>
            </a:p>
            <a:p>
              <a:pPr marL="457200" indent="-457200"/>
              <a:endParaRPr lang="en-US" sz="2000" dirty="0" smtClean="0">
                <a:latin typeface="Georgia" pitchFamily="18" charset="0"/>
              </a:endParaRPr>
            </a:p>
            <a:p>
              <a:pPr marL="457200" indent="-457200"/>
              <a:r>
                <a:rPr lang="en-US" sz="2000" dirty="0" smtClean="0">
                  <a:latin typeface="Georgia" pitchFamily="18" charset="0"/>
                </a:rPr>
                <a:t>1</a:t>
              </a:r>
              <a:r>
                <a:rPr lang="en-US" sz="2000" dirty="0">
                  <a:latin typeface="Georgia" pitchFamily="18" charset="0"/>
                </a:rPr>
                <a:t>.  Population structure</a:t>
              </a:r>
              <a:r>
                <a:rPr lang="en-US" sz="2000" dirty="0" smtClean="0">
                  <a:latin typeface="Georgia" pitchFamily="18" charset="0"/>
                </a:rPr>
                <a:t> </a:t>
              </a:r>
              <a:br>
                <a:rPr lang="en-US" sz="2000" dirty="0" smtClean="0">
                  <a:latin typeface="Georgia" pitchFamily="18" charset="0"/>
                </a:rPr>
              </a:b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(</a:t>
              </a:r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demography, gene flow).</a:t>
              </a:r>
            </a:p>
            <a:p>
              <a:pPr marL="457200" indent="-457200">
                <a:buFont typeface="Arial" pitchFamily="-105" charset="0"/>
                <a:buNone/>
              </a:pPr>
              <a:r>
                <a:rPr lang="en-US" sz="2000" dirty="0">
                  <a:latin typeface="Georgia" pitchFamily="18" charset="0"/>
                </a:rPr>
                <a:t>2.  Selection environment</a:t>
              </a:r>
              <a:r>
                <a:rPr lang="en-US" sz="2000" dirty="0" smtClean="0">
                  <a:latin typeface="Georgia" pitchFamily="18" charset="0"/>
                </a:rPr>
                <a:t> </a:t>
              </a:r>
              <a:br>
                <a:rPr lang="en-US" sz="2000" dirty="0" smtClean="0">
                  <a:latin typeface="Georgia" pitchFamily="18" charset="0"/>
                </a:rPr>
              </a:b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(</a:t>
              </a:r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spatial &amp; temporal patterns).</a:t>
              </a:r>
            </a:p>
            <a:p>
              <a:pPr marL="457200" indent="-457200">
                <a:buFont typeface="Arial" pitchFamily="-105" charset="0"/>
                <a:buNone/>
              </a:pPr>
              <a:r>
                <a:rPr lang="en-US" sz="2000" dirty="0">
                  <a:latin typeface="Georgia" pitchFamily="18" charset="0"/>
                </a:rPr>
                <a:t>3.  Responses to selection in that </a:t>
              </a:r>
              <a:r>
                <a:rPr lang="en-US" sz="2000" dirty="0" smtClean="0">
                  <a:latin typeface="Georgia" pitchFamily="18" charset="0"/>
                </a:rPr>
                <a:t>environment </a:t>
              </a:r>
              <a:br>
                <a:rPr lang="en-US" sz="2000" dirty="0" smtClean="0">
                  <a:latin typeface="Georgia" pitchFamily="18" charset="0"/>
                </a:rPr>
              </a:b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Georgia" pitchFamily="18" charset="0"/>
                </a:rPr>
                <a:t>(outcomes).</a:t>
              </a:r>
              <a:endPara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itchFamily="18" charset="0"/>
              </a:endParaRPr>
            </a:p>
            <a:p>
              <a:pPr marL="457200" indent="-457200"/>
              <a:endParaRPr lang="en-US" sz="1800" dirty="0">
                <a:latin typeface="Bell MT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52400" y="3591580"/>
              <a:ext cx="48205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Georgia" pitchFamily="18" charset="0"/>
                </a:rPr>
                <a:t>Population-level Information</a:t>
              </a:r>
              <a:endParaRPr lang="en-US" sz="2800" dirty="0">
                <a:latin typeface="Georgia" pitchFamily="18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2400" y="838200"/>
              <a:ext cx="38571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Georgia" pitchFamily="18" charset="0"/>
                </a:rPr>
                <a:t>Trait-level Information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600705" y="6488668"/>
            <a:ext cx="454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Brandon, R. (1990). </a:t>
            </a:r>
            <a:r>
              <a:rPr lang="en-US" i="1" dirty="0" smtClean="0"/>
              <a:t>Adaptation &amp; Environment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76600" y="914400"/>
            <a:ext cx="1584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Solution? </a:t>
            </a:r>
            <a:r>
              <a:rPr lang="en-US" dirty="0" err="1" smtClean="0"/>
              <a:t>ALife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0400" y="838200"/>
            <a:ext cx="5715000" cy="51264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28600" y="228600"/>
            <a:ext cx="5683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Artificial Life Cycle for </a:t>
            </a:r>
            <a:r>
              <a:rPr lang="en-US" sz="2800" dirty="0" err="1" smtClean="0"/>
              <a:t>Biorobotics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76600" y="914400"/>
            <a:ext cx="1584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Solution? </a:t>
            </a:r>
            <a:r>
              <a:rPr lang="en-US" dirty="0" err="1" smtClean="0"/>
              <a:t>ALife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0400" y="838200"/>
            <a:ext cx="5715000" cy="5126440"/>
          </a:xfrm>
          <a:prstGeom prst="rect">
            <a:avLst/>
          </a:prstGeom>
        </p:spPr>
      </p:pic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75445" y="1905000"/>
            <a:ext cx="5463355" cy="34470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457200" indent="-457200"/>
            <a:r>
              <a:rPr lang="en-US" sz="2000" dirty="0" smtClean="0">
                <a:latin typeface="Georgia" pitchFamily="18" charset="0"/>
              </a:rPr>
              <a:t>1.  </a:t>
            </a:r>
            <a:r>
              <a:rPr lang="en-US" sz="2000" dirty="0" smtClean="0">
                <a:latin typeface="Georgia" pitchFamily="18" charset="0"/>
              </a:rPr>
              <a:t>Genetics.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eorgia" pitchFamily="18" charset="0"/>
            </a:endParaRPr>
          </a:p>
          <a:p>
            <a:pPr marL="457200" indent="-457200"/>
            <a:r>
              <a:rPr lang="en-US" sz="2000" dirty="0" smtClean="0">
                <a:latin typeface="Georgia" pitchFamily="18" charset="0"/>
              </a:rPr>
              <a:t>2.  Polarity</a:t>
            </a:r>
          </a:p>
          <a:p>
            <a:pPr marL="457200" indent="-457200"/>
            <a:r>
              <a:rPr lang="en-US" sz="2000" dirty="0" smtClean="0">
                <a:latin typeface="Georgia" pitchFamily="18" charset="0"/>
              </a:rPr>
              <a:t>3</a:t>
            </a:r>
            <a:r>
              <a:rPr lang="en-US" sz="2000" dirty="0">
                <a:latin typeface="Georgia" pitchFamily="18" charset="0"/>
              </a:rPr>
              <a:t>.  Function in the </a:t>
            </a:r>
            <a:r>
              <a:rPr lang="en-US" sz="2000" dirty="0" smtClean="0">
                <a:latin typeface="Georgia" pitchFamily="18" charset="0"/>
              </a:rPr>
              <a:t/>
            </a:r>
            <a:br>
              <a:rPr lang="en-US" sz="2000" dirty="0" smtClean="0">
                <a:latin typeface="Georgia" pitchFamily="18" charset="0"/>
              </a:rPr>
            </a:br>
            <a:r>
              <a:rPr lang="en-US" sz="2000" dirty="0" smtClean="0">
                <a:latin typeface="Georgia" pitchFamily="18" charset="0"/>
              </a:rPr>
              <a:t>ecological situation</a:t>
            </a:r>
            <a:r>
              <a:rPr lang="en-US" sz="2000" dirty="0" smtClean="0">
                <a:latin typeface="Georgia" pitchFamily="18" charset="0"/>
              </a:rPr>
              <a:t>.</a:t>
            </a:r>
          </a:p>
          <a:p>
            <a:pPr marL="457200" indent="-457200"/>
            <a:endParaRPr lang="en-US" sz="2000" dirty="0" smtClean="0">
              <a:latin typeface="Georgia" pitchFamily="18" charset="0"/>
            </a:endParaRPr>
          </a:p>
          <a:p>
            <a:pPr marL="457200" indent="-457200"/>
            <a:r>
              <a:rPr lang="en-US" sz="2000" dirty="0" smtClean="0">
                <a:latin typeface="Georgia" pitchFamily="18" charset="0"/>
              </a:rPr>
              <a:t>1</a:t>
            </a:r>
            <a:r>
              <a:rPr lang="en-US" sz="2000" dirty="0">
                <a:latin typeface="Georgia" pitchFamily="18" charset="0"/>
              </a:rPr>
              <a:t>.  Population </a:t>
            </a:r>
            <a:r>
              <a:rPr lang="en-US" sz="2000" dirty="0" smtClean="0">
                <a:latin typeface="Georgia" pitchFamily="18" charset="0"/>
              </a:rPr>
              <a:t>structure</a:t>
            </a:r>
            <a:r>
              <a:rPr lang="en-US" sz="2000" dirty="0" smtClean="0">
                <a:latin typeface="Georgia" pitchFamily="18" charset="0"/>
              </a:rPr>
              <a:t>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eorgia" pitchFamily="18" charset="0"/>
            </a:endParaRPr>
          </a:p>
          <a:p>
            <a:pPr marL="457200" indent="-457200">
              <a:buFont typeface="Arial" pitchFamily="-105" charset="0"/>
              <a:buNone/>
            </a:pPr>
            <a:r>
              <a:rPr lang="en-US" sz="2000" dirty="0">
                <a:latin typeface="Georgia" pitchFamily="18" charset="0"/>
              </a:rPr>
              <a:t>2.  Selection </a:t>
            </a:r>
            <a:r>
              <a:rPr lang="en-US" sz="2000" dirty="0" smtClean="0">
                <a:latin typeface="Georgia" pitchFamily="18" charset="0"/>
              </a:rPr>
              <a:t>environment</a:t>
            </a:r>
            <a:r>
              <a:rPr lang="en-US" sz="2000" dirty="0">
                <a:latin typeface="Georgia" pitchFamily="18" charset="0"/>
              </a:rPr>
              <a:t>.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eorgia" pitchFamily="18" charset="0"/>
            </a:endParaRPr>
          </a:p>
          <a:p>
            <a:pPr marL="457200" indent="-457200">
              <a:buFont typeface="Arial" pitchFamily="-105" charset="0"/>
              <a:buNone/>
            </a:pPr>
            <a:r>
              <a:rPr lang="en-US" sz="2000" dirty="0">
                <a:latin typeface="Georgia" pitchFamily="18" charset="0"/>
              </a:rPr>
              <a:t>3.  Responses to selection </a:t>
            </a:r>
            <a:r>
              <a:rPr lang="en-US" sz="2000" dirty="0" smtClean="0">
                <a:latin typeface="Georgia" pitchFamily="18" charset="0"/>
              </a:rPr>
              <a:t/>
            </a:r>
            <a:br>
              <a:rPr lang="en-US" sz="2000" dirty="0" smtClean="0">
                <a:latin typeface="Georgia" pitchFamily="18" charset="0"/>
              </a:rPr>
            </a:br>
            <a:r>
              <a:rPr lang="en-US" sz="2000" dirty="0" smtClean="0">
                <a:latin typeface="Georgia" pitchFamily="18" charset="0"/>
              </a:rPr>
              <a:t>in that </a:t>
            </a:r>
            <a:r>
              <a:rPr lang="en-US" sz="2000" dirty="0" smtClean="0">
                <a:latin typeface="Georgia" pitchFamily="18" charset="0"/>
              </a:rPr>
              <a:t>environment </a:t>
            </a:r>
            <a:br>
              <a:rPr lang="en-US" sz="2000" dirty="0" smtClean="0">
                <a:latin typeface="Georgia" pitchFamily="18" charset="0"/>
              </a:rPr>
            </a:b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Georgia" pitchFamily="18" charset="0"/>
            </a:endParaRPr>
          </a:p>
          <a:p>
            <a:pPr marL="457200" indent="-457200"/>
            <a:endParaRPr lang="en-US" sz="1800" dirty="0">
              <a:latin typeface="Bell MT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" y="228600"/>
            <a:ext cx="5683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Artificial Life Cycle for </a:t>
            </a:r>
            <a:r>
              <a:rPr lang="en-US" sz="2800" dirty="0" err="1" smtClean="0"/>
              <a:t>Biorobotics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8600" y="514290"/>
            <a:ext cx="7827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Georgia" pitchFamily="18" charset="0"/>
              </a:rPr>
              <a:t>Question: Why did vertebrae evolve multiple times independently?</a:t>
            </a:r>
            <a:endParaRPr lang="en-US" sz="2000" dirty="0">
              <a:latin typeface="Georgia" pitchFamily="18" charset="0"/>
            </a:endParaRPr>
          </a:p>
        </p:txBody>
      </p:sp>
      <p:pic>
        <p:nvPicPr>
          <p:cNvPr id="5" name="Picture 4" descr="3917278419_a30bf665af_z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1066800"/>
            <a:ext cx="4216400" cy="27999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97557" y="3810000"/>
            <a:ext cx="305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Photo by </a:t>
            </a:r>
            <a:r>
              <a:rPr lang="en-US" dirty="0" err="1" smtClean="0"/>
              <a:t>Flickr</a:t>
            </a:r>
            <a:r>
              <a:rPr lang="en-US" dirty="0" smtClean="0"/>
              <a:t> user </a:t>
            </a:r>
            <a:r>
              <a:rPr lang="en-US" dirty="0" err="1" smtClean="0"/>
              <a:t>hankplank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76800" y="1066800"/>
            <a:ext cx="3733800" cy="280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6165366" y="3810000"/>
            <a:ext cx="25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Photo by </a:t>
            </a:r>
            <a:r>
              <a:rPr lang="en-US" dirty="0" err="1" smtClean="0"/>
              <a:t>Flickr</a:t>
            </a:r>
            <a:r>
              <a:rPr lang="en-US" dirty="0" smtClean="0"/>
              <a:t> user </a:t>
            </a:r>
            <a:r>
              <a:rPr lang="en-US" dirty="0" err="1" smtClean="0"/>
              <a:t>tobze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24125" y="4724400"/>
            <a:ext cx="4333875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886200" y="6019800"/>
            <a:ext cx="3135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Radiograph by Marianne Porter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282714"/>
            <a:ext cx="800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Georgia" pitchFamily="18" charset="0"/>
              </a:rPr>
              <a:t>Hypothesis: Vertebrae are an adaptation for enhanced predator avoidance during foraging</a:t>
            </a:r>
            <a:endParaRPr lang="en-US" sz="2000" dirty="0">
              <a:latin typeface="Georgia" pitchFamily="18" charset="0"/>
            </a:endParaRPr>
          </a:p>
        </p:txBody>
      </p:sp>
      <p:pic>
        <p:nvPicPr>
          <p:cNvPr id="5" name="Picture 2" descr="aaTadro4 predator prey see tail"/>
          <p:cNvPicPr>
            <a:picLocks noChangeAspect="1" noChangeArrowheads="1"/>
          </p:cNvPicPr>
          <p:nvPr/>
        </p:nvPicPr>
        <p:blipFill>
          <a:blip r:embed="rId2" cstate="print"/>
          <a:srcRect r="26215" b="32521"/>
          <a:stretch>
            <a:fillRect/>
          </a:stretch>
        </p:blipFill>
        <p:spPr bwMode="auto">
          <a:xfrm>
            <a:off x="533400" y="1047750"/>
            <a:ext cx="7924800" cy="481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990600"/>
            <a:ext cx="8664497" cy="4800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3036</TotalTime>
  <Words>295</Words>
  <Application>Microsoft Office PowerPoint</Application>
  <PresentationFormat>On-screen Show (4:3)</PresentationFormat>
  <Paragraphs>118</Paragraphs>
  <Slides>16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Worksheet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Vassar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Josh</dc:creator>
  <cp:lastModifiedBy>Josh</cp:lastModifiedBy>
  <cp:revision>7</cp:revision>
  <dcterms:created xsi:type="dcterms:W3CDTF">2011-01-22T17:10:29Z</dcterms:created>
  <dcterms:modified xsi:type="dcterms:W3CDTF">2011-01-24T19:47:21Z</dcterms:modified>
</cp:coreProperties>
</file>

<file path=docProps/thumbnail.jpeg>
</file>